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82"/>
  </p:notesMasterIdLst>
  <p:handoutMasterIdLst>
    <p:handoutMasterId r:id="rId83"/>
  </p:handoutMasterIdLst>
  <p:sldIdLst>
    <p:sldId id="256" r:id="rId3"/>
    <p:sldId id="257" r:id="rId4"/>
    <p:sldId id="258" r:id="rId5"/>
    <p:sldId id="262" r:id="rId6"/>
    <p:sldId id="263" r:id="rId7"/>
    <p:sldId id="264" r:id="rId8"/>
    <p:sldId id="265" r:id="rId9"/>
    <p:sldId id="266" r:id="rId10"/>
    <p:sldId id="267" r:id="rId11"/>
    <p:sldId id="268" r:id="rId12"/>
    <p:sldId id="333" r:id="rId13"/>
    <p:sldId id="334" r:id="rId14"/>
    <p:sldId id="335"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53" r:id="rId28"/>
    <p:sldId id="337" r:id="rId29"/>
    <p:sldId id="282" r:id="rId30"/>
    <p:sldId id="283" r:id="rId31"/>
    <p:sldId id="340" r:id="rId32"/>
    <p:sldId id="285" r:id="rId33"/>
    <p:sldId id="286" r:id="rId34"/>
    <p:sldId id="287" r:id="rId35"/>
    <p:sldId id="288" r:id="rId36"/>
    <p:sldId id="289" r:id="rId37"/>
    <p:sldId id="290" r:id="rId38"/>
    <p:sldId id="291" r:id="rId39"/>
    <p:sldId id="299" r:id="rId40"/>
    <p:sldId id="357" r:id="rId41"/>
    <p:sldId id="300" r:id="rId42"/>
    <p:sldId id="301" r:id="rId43"/>
    <p:sldId id="302" r:id="rId44"/>
    <p:sldId id="303" r:id="rId45"/>
    <p:sldId id="304" r:id="rId46"/>
    <p:sldId id="305" r:id="rId47"/>
    <p:sldId id="348" r:id="rId48"/>
    <p:sldId id="349" r:id="rId49"/>
    <p:sldId id="350" r:id="rId50"/>
    <p:sldId id="351" r:id="rId51"/>
    <p:sldId id="358" r:id="rId52"/>
    <p:sldId id="359" r:id="rId53"/>
    <p:sldId id="345" r:id="rId54"/>
    <p:sldId id="346" r:id="rId55"/>
    <p:sldId id="347" r:id="rId56"/>
    <p:sldId id="306" r:id="rId57"/>
    <p:sldId id="307" r:id="rId58"/>
    <p:sldId id="356" r:id="rId59"/>
    <p:sldId id="308" r:id="rId60"/>
    <p:sldId id="352" r:id="rId61"/>
    <p:sldId id="313" r:id="rId62"/>
    <p:sldId id="314" r:id="rId63"/>
    <p:sldId id="315" r:id="rId64"/>
    <p:sldId id="316" r:id="rId65"/>
    <p:sldId id="317" r:id="rId66"/>
    <p:sldId id="318" r:id="rId67"/>
    <p:sldId id="354" r:id="rId68"/>
    <p:sldId id="319" r:id="rId69"/>
    <p:sldId id="355" r:id="rId70"/>
    <p:sldId id="320" r:id="rId71"/>
    <p:sldId id="321" r:id="rId72"/>
    <p:sldId id="322" r:id="rId73"/>
    <p:sldId id="323" r:id="rId74"/>
    <p:sldId id="324" r:id="rId75"/>
    <p:sldId id="325" r:id="rId76"/>
    <p:sldId id="327" r:id="rId77"/>
    <p:sldId id="328" r:id="rId78"/>
    <p:sldId id="329" r:id="rId79"/>
    <p:sldId id="330" r:id="rId80"/>
    <p:sldId id="332" r:id="rId81"/>
  </p:sldIdLst>
  <p:sldSz cx="12188825" cy="6858000"/>
  <p:notesSz cx="7772400" cy="100584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713" autoAdjust="0"/>
  </p:normalViewPr>
  <p:slideViewPr>
    <p:cSldViewPr>
      <p:cViewPr varScale="1">
        <p:scale>
          <a:sx n="110" d="100"/>
          <a:sy n="110" d="100"/>
        </p:scale>
        <p:origin x="-558" y="-90"/>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3798" y="-90"/>
      </p:cViewPr>
      <p:guideLst>
        <p:guide orient="horz" pos="3168"/>
        <p:guide pos="244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EC31B359-F833-4D2D-B514-422CB150FDC6}" type="datetimeFigureOut">
              <a:rPr lang="el-GR" smtClean="0"/>
              <a:pPr/>
              <a:t>2/4/2020</a:t>
            </a:fld>
            <a:endParaRPr lang="el-GR"/>
          </a:p>
        </p:txBody>
      </p:sp>
      <p:sp>
        <p:nvSpPr>
          <p:cNvPr id="4" name="3 - Θέση υποσέλιδου"/>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l-GR"/>
          </a:p>
        </p:txBody>
      </p:sp>
      <p:sp>
        <p:nvSpPr>
          <p:cNvPr id="5" name="4 - Θέση αριθμού διαφάνειας"/>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2D9B02C0-2EF3-4CA3-936B-2D5C807F814C}" type="slidenum">
              <a:rPr lang="el-GR" smtClean="0"/>
              <a:pPr/>
              <a:t>‹#›</a:t>
            </a:fld>
            <a:endParaRPr lang="el-GR"/>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idx="1"/>
          </p:nvPr>
        </p:nvSpPr>
        <p:spPr>
          <a:xfrm>
            <a:off x="4402138" y="0"/>
            <a:ext cx="3368675" cy="503238"/>
          </a:xfrm>
          <a:prstGeom prst="rect">
            <a:avLst/>
          </a:prstGeom>
        </p:spPr>
        <p:txBody>
          <a:bodyPr vert="horz" lIns="91440" tIns="45720" rIns="91440" bIns="45720" rtlCol="0"/>
          <a:lstStyle>
            <a:lvl1pPr algn="r">
              <a:defRPr sz="1200"/>
            </a:lvl1pPr>
          </a:lstStyle>
          <a:p>
            <a:fld id="{98243232-03AC-4E4A-AC47-36A6FC498E65}" type="datetimeFigureOut">
              <a:rPr lang="el-GR" smtClean="0"/>
              <a:pPr/>
              <a:t>2/4/2020</a:t>
            </a:fld>
            <a:endParaRPr lang="el-GR"/>
          </a:p>
        </p:txBody>
      </p:sp>
      <p:sp>
        <p:nvSpPr>
          <p:cNvPr id="4" name="3 - Θέση εικόνας διαφάνειας"/>
          <p:cNvSpPr>
            <a:spLocks noGrp="1" noRot="1" noChangeAspect="1"/>
          </p:cNvSpPr>
          <p:nvPr>
            <p:ph type="sldImg" idx="2"/>
          </p:nvPr>
        </p:nvSpPr>
        <p:spPr>
          <a:xfrm>
            <a:off x="534988" y="754063"/>
            <a:ext cx="6702425" cy="3771900"/>
          </a:xfrm>
          <a:prstGeom prst="rect">
            <a:avLst/>
          </a:prstGeom>
          <a:noFill/>
          <a:ln w="12700">
            <a:solidFill>
              <a:prstClr val="black"/>
            </a:solidFill>
          </a:ln>
        </p:spPr>
        <p:txBody>
          <a:bodyPr vert="horz" lIns="91440" tIns="45720" rIns="91440" bIns="45720" rtlCol="0" anchor="ctr"/>
          <a:lstStyle/>
          <a:p>
            <a:endParaRPr lang="el-GR"/>
          </a:p>
        </p:txBody>
      </p:sp>
      <p:sp>
        <p:nvSpPr>
          <p:cNvPr id="5" name="4 - Θέση σημειώσεων"/>
          <p:cNvSpPr>
            <a:spLocks noGrp="1"/>
          </p:cNvSpPr>
          <p:nvPr>
            <p:ph type="body" sz="quarter" idx="3"/>
          </p:nvPr>
        </p:nvSpPr>
        <p:spPr>
          <a:xfrm>
            <a:off x="777875" y="4778375"/>
            <a:ext cx="6216650" cy="4525963"/>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5 - Θέση υποσέλιδου"/>
          <p:cNvSpPr>
            <a:spLocks noGrp="1"/>
          </p:cNvSpPr>
          <p:nvPr>
            <p:ph type="ftr" sz="quarter" idx="4"/>
          </p:nvPr>
        </p:nvSpPr>
        <p:spPr>
          <a:xfrm>
            <a:off x="0" y="9553575"/>
            <a:ext cx="3368675" cy="503238"/>
          </a:xfrm>
          <a:prstGeom prst="rect">
            <a:avLst/>
          </a:prstGeom>
        </p:spPr>
        <p:txBody>
          <a:bodyPr vert="horz" lIns="91440" tIns="45720" rIns="91440" bIns="45720" rtlCol="0" anchor="b"/>
          <a:lstStyle>
            <a:lvl1pPr algn="l">
              <a:defRPr sz="1200"/>
            </a:lvl1pPr>
          </a:lstStyle>
          <a:p>
            <a:endParaRPr lang="el-GR"/>
          </a:p>
        </p:txBody>
      </p:sp>
      <p:sp>
        <p:nvSpPr>
          <p:cNvPr id="7" name="6 - Θέση αριθμού διαφάνειας"/>
          <p:cNvSpPr>
            <a:spLocks noGrp="1"/>
          </p:cNvSpPr>
          <p:nvPr>
            <p:ph type="sldNum" sz="quarter" idx="5"/>
          </p:nvPr>
        </p:nvSpPr>
        <p:spPr>
          <a:xfrm>
            <a:off x="4402138" y="9553575"/>
            <a:ext cx="3368675" cy="503238"/>
          </a:xfrm>
          <a:prstGeom prst="rect">
            <a:avLst/>
          </a:prstGeom>
        </p:spPr>
        <p:txBody>
          <a:bodyPr vert="horz" lIns="91440" tIns="45720" rIns="91440" bIns="45720" rtlCol="0" anchor="b"/>
          <a:lstStyle>
            <a:lvl1pPr algn="r">
              <a:defRPr sz="1200"/>
            </a:lvl1pPr>
          </a:lstStyle>
          <a:p>
            <a:fld id="{BF63479D-CDC0-4670-8CEF-2CD3A55CC9E4}" type="slidenum">
              <a:rPr lang="el-GR" smtClean="0"/>
              <a:pPr/>
              <a:t>‹#›</a:t>
            </a:fld>
            <a:endParaRPr lang="el-G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28" name="PlaceHolder 2"/>
          <p:cNvSpPr>
            <a:spLocks noGrp="1"/>
          </p:cNvSpPr>
          <p:nvPr>
            <p:ph type="body"/>
          </p:nvPr>
        </p:nvSpPr>
        <p:spPr>
          <a:xfrm>
            <a:off x="609405" y="2062061"/>
            <a:ext cx="10968827"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29" name="PlaceHolder 3"/>
          <p:cNvSpPr>
            <a:spLocks noGrp="1"/>
          </p:cNvSpPr>
          <p:nvPr>
            <p:ph type="body"/>
          </p:nvPr>
        </p:nvSpPr>
        <p:spPr>
          <a:xfrm>
            <a:off x="609405" y="4139797"/>
            <a:ext cx="10968827" cy="1897135"/>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31" name="PlaceHolder 2"/>
          <p:cNvSpPr>
            <a:spLocks noGrp="1"/>
          </p:cNvSpPr>
          <p:nvPr>
            <p:ph type="body"/>
          </p:nvPr>
        </p:nvSpPr>
        <p:spPr>
          <a:xfrm>
            <a:off x="609404"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32" name="PlaceHolder 3"/>
          <p:cNvSpPr>
            <a:spLocks noGrp="1"/>
          </p:cNvSpPr>
          <p:nvPr>
            <p:ph type="body"/>
          </p:nvPr>
        </p:nvSpPr>
        <p:spPr>
          <a:xfrm>
            <a:off x="6230281"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33" name="PlaceHolder 4"/>
          <p:cNvSpPr>
            <a:spLocks noGrp="1"/>
          </p:cNvSpPr>
          <p:nvPr>
            <p:ph type="body"/>
          </p:nvPr>
        </p:nvSpPr>
        <p:spPr>
          <a:xfrm>
            <a:off x="609404"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34" name="PlaceHolder 5"/>
          <p:cNvSpPr>
            <a:spLocks noGrp="1"/>
          </p:cNvSpPr>
          <p:nvPr>
            <p:ph type="body"/>
          </p:nvPr>
        </p:nvSpPr>
        <p:spPr>
          <a:xfrm>
            <a:off x="6230281"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36" name="PlaceHolder 2"/>
          <p:cNvSpPr>
            <a:spLocks noGrp="1"/>
          </p:cNvSpPr>
          <p:nvPr>
            <p:ph type="body"/>
          </p:nvPr>
        </p:nvSpPr>
        <p:spPr>
          <a:xfrm>
            <a:off x="609405" y="2062061"/>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37" name="PlaceHolder 3"/>
          <p:cNvSpPr>
            <a:spLocks noGrp="1"/>
          </p:cNvSpPr>
          <p:nvPr>
            <p:ph type="body"/>
          </p:nvPr>
        </p:nvSpPr>
        <p:spPr>
          <a:xfrm>
            <a:off x="4318060" y="2062061"/>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38" name="PlaceHolder 4"/>
          <p:cNvSpPr>
            <a:spLocks noGrp="1"/>
          </p:cNvSpPr>
          <p:nvPr>
            <p:ph type="body"/>
          </p:nvPr>
        </p:nvSpPr>
        <p:spPr>
          <a:xfrm>
            <a:off x="8026280" y="2062061"/>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39" name="PlaceHolder 5"/>
          <p:cNvSpPr>
            <a:spLocks noGrp="1"/>
          </p:cNvSpPr>
          <p:nvPr>
            <p:ph type="body"/>
          </p:nvPr>
        </p:nvSpPr>
        <p:spPr>
          <a:xfrm>
            <a:off x="609405" y="4139797"/>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40" name="PlaceHolder 6"/>
          <p:cNvSpPr>
            <a:spLocks noGrp="1"/>
          </p:cNvSpPr>
          <p:nvPr>
            <p:ph type="body"/>
          </p:nvPr>
        </p:nvSpPr>
        <p:spPr>
          <a:xfrm>
            <a:off x="4318060" y="4139797"/>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41" name="PlaceHolder 7"/>
          <p:cNvSpPr>
            <a:spLocks noGrp="1"/>
          </p:cNvSpPr>
          <p:nvPr>
            <p:ph type="body"/>
          </p:nvPr>
        </p:nvSpPr>
        <p:spPr>
          <a:xfrm>
            <a:off x="8026280" y="4139797"/>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49" name="PlaceHolder 2"/>
          <p:cNvSpPr>
            <a:spLocks noGrp="1"/>
          </p:cNvSpPr>
          <p:nvPr>
            <p:ph type="subTitle"/>
          </p:nvPr>
        </p:nvSpPr>
        <p:spPr>
          <a:xfrm>
            <a:off x="609405" y="2062061"/>
            <a:ext cx="10968827" cy="3977811"/>
          </a:xfrm>
          <a:prstGeom prst="rect">
            <a:avLst/>
          </a:prstGeom>
        </p:spPr>
        <p:txBody>
          <a:bodyPr lIns="0" tIns="0" rIns="0" bIns="0" anchor="ctr"/>
          <a:lstStyle/>
          <a:p>
            <a:pPr algn="ctr"/>
            <a:endParaRPr lang="en-US" sz="3200" b="0" strike="noStrike" spc="-1">
              <a:latin typeface="Source Sans Pro"/>
            </a:endParaRPr>
          </a:p>
        </p:txBody>
      </p:sp>
      <p:sp>
        <p:nvSpPr>
          <p:cNvPr id="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51" name="PlaceHolder 2"/>
          <p:cNvSpPr>
            <a:spLocks noGrp="1"/>
          </p:cNvSpPr>
          <p:nvPr>
            <p:ph type="body"/>
          </p:nvPr>
        </p:nvSpPr>
        <p:spPr>
          <a:xfrm>
            <a:off x="609405" y="2062061"/>
            <a:ext cx="10968827"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53" name="PlaceHolder 2"/>
          <p:cNvSpPr>
            <a:spLocks noGrp="1"/>
          </p:cNvSpPr>
          <p:nvPr>
            <p:ph type="body"/>
          </p:nvPr>
        </p:nvSpPr>
        <p:spPr>
          <a:xfrm>
            <a:off x="609404"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54" name="PlaceHolder 3"/>
          <p:cNvSpPr>
            <a:spLocks noGrp="1"/>
          </p:cNvSpPr>
          <p:nvPr>
            <p:ph type="body"/>
          </p:nvPr>
        </p:nvSpPr>
        <p:spPr>
          <a:xfrm>
            <a:off x="6230281"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3"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05" y="730572"/>
            <a:ext cx="10968827" cy="5308647"/>
          </a:xfrm>
          <a:prstGeom prst="rect">
            <a:avLst/>
          </a:prstGeom>
        </p:spPr>
        <p:txBody>
          <a:bodyPr lIns="0" tIns="0" rIns="0" bIns="0" anchor="ctr"/>
          <a:lstStyle/>
          <a:p>
            <a:pPr algn="ctr"/>
            <a:endParaRPr lang="en-US" sz="3200" b="0" strike="noStrike" spc="-1">
              <a:latin typeface="Source Sans Pro"/>
            </a:endParaRPr>
          </a:p>
        </p:txBody>
      </p:sp>
      <p:sp>
        <p:nvSpPr>
          <p:cNvPr id="3"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58" name="PlaceHolder 2"/>
          <p:cNvSpPr>
            <a:spLocks noGrp="1"/>
          </p:cNvSpPr>
          <p:nvPr>
            <p:ph type="body"/>
          </p:nvPr>
        </p:nvSpPr>
        <p:spPr>
          <a:xfrm>
            <a:off x="609404"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59" name="PlaceHolder 3"/>
          <p:cNvSpPr>
            <a:spLocks noGrp="1"/>
          </p:cNvSpPr>
          <p:nvPr>
            <p:ph type="body"/>
          </p:nvPr>
        </p:nvSpPr>
        <p:spPr>
          <a:xfrm>
            <a:off x="6230281"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60" name="PlaceHolder 4"/>
          <p:cNvSpPr>
            <a:spLocks noGrp="1"/>
          </p:cNvSpPr>
          <p:nvPr>
            <p:ph type="body"/>
          </p:nvPr>
        </p:nvSpPr>
        <p:spPr>
          <a:xfrm>
            <a:off x="609404"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7" name="PlaceHolder 2"/>
          <p:cNvSpPr>
            <a:spLocks noGrp="1"/>
          </p:cNvSpPr>
          <p:nvPr>
            <p:ph type="subTitle"/>
          </p:nvPr>
        </p:nvSpPr>
        <p:spPr>
          <a:xfrm>
            <a:off x="609405" y="2062061"/>
            <a:ext cx="10968827" cy="3977811"/>
          </a:xfrm>
          <a:prstGeom prst="rect">
            <a:avLst/>
          </a:prstGeom>
        </p:spPr>
        <p:txBody>
          <a:bodyPr lIns="0" tIns="0" rIns="0" bIns="0" anchor="ctr"/>
          <a:lstStyle/>
          <a:p>
            <a:pPr algn="ctr"/>
            <a:endParaRPr lang="en-US" sz="3200" b="0" strike="noStrike" spc="-1">
              <a:latin typeface="Source Sans Pr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62" name="PlaceHolder 2"/>
          <p:cNvSpPr>
            <a:spLocks noGrp="1"/>
          </p:cNvSpPr>
          <p:nvPr>
            <p:ph type="body"/>
          </p:nvPr>
        </p:nvSpPr>
        <p:spPr>
          <a:xfrm>
            <a:off x="609404"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63" name="PlaceHolder 3"/>
          <p:cNvSpPr>
            <a:spLocks noGrp="1"/>
          </p:cNvSpPr>
          <p:nvPr>
            <p:ph type="body"/>
          </p:nvPr>
        </p:nvSpPr>
        <p:spPr>
          <a:xfrm>
            <a:off x="6230281"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64" name="PlaceHolder 4"/>
          <p:cNvSpPr>
            <a:spLocks noGrp="1"/>
          </p:cNvSpPr>
          <p:nvPr>
            <p:ph type="body"/>
          </p:nvPr>
        </p:nvSpPr>
        <p:spPr>
          <a:xfrm>
            <a:off x="6230281"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66" name="PlaceHolder 2"/>
          <p:cNvSpPr>
            <a:spLocks noGrp="1"/>
          </p:cNvSpPr>
          <p:nvPr>
            <p:ph type="body"/>
          </p:nvPr>
        </p:nvSpPr>
        <p:spPr>
          <a:xfrm>
            <a:off x="609404"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67" name="PlaceHolder 3"/>
          <p:cNvSpPr>
            <a:spLocks noGrp="1"/>
          </p:cNvSpPr>
          <p:nvPr>
            <p:ph type="body"/>
          </p:nvPr>
        </p:nvSpPr>
        <p:spPr>
          <a:xfrm>
            <a:off x="6230281"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68" name="PlaceHolder 4"/>
          <p:cNvSpPr>
            <a:spLocks noGrp="1"/>
          </p:cNvSpPr>
          <p:nvPr>
            <p:ph type="body"/>
          </p:nvPr>
        </p:nvSpPr>
        <p:spPr>
          <a:xfrm>
            <a:off x="609405" y="4139797"/>
            <a:ext cx="10968827"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70" name="PlaceHolder 2"/>
          <p:cNvSpPr>
            <a:spLocks noGrp="1"/>
          </p:cNvSpPr>
          <p:nvPr>
            <p:ph type="body"/>
          </p:nvPr>
        </p:nvSpPr>
        <p:spPr>
          <a:xfrm>
            <a:off x="609405" y="2062061"/>
            <a:ext cx="10968827"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71" name="PlaceHolder 3"/>
          <p:cNvSpPr>
            <a:spLocks noGrp="1"/>
          </p:cNvSpPr>
          <p:nvPr>
            <p:ph type="body"/>
          </p:nvPr>
        </p:nvSpPr>
        <p:spPr>
          <a:xfrm>
            <a:off x="609405" y="4139797"/>
            <a:ext cx="10968827"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73" name="PlaceHolder 2"/>
          <p:cNvSpPr>
            <a:spLocks noGrp="1"/>
          </p:cNvSpPr>
          <p:nvPr>
            <p:ph type="body"/>
          </p:nvPr>
        </p:nvSpPr>
        <p:spPr>
          <a:xfrm>
            <a:off x="609404"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74" name="PlaceHolder 3"/>
          <p:cNvSpPr>
            <a:spLocks noGrp="1"/>
          </p:cNvSpPr>
          <p:nvPr>
            <p:ph type="body"/>
          </p:nvPr>
        </p:nvSpPr>
        <p:spPr>
          <a:xfrm>
            <a:off x="6230281"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75" name="PlaceHolder 4"/>
          <p:cNvSpPr>
            <a:spLocks noGrp="1"/>
          </p:cNvSpPr>
          <p:nvPr>
            <p:ph type="body"/>
          </p:nvPr>
        </p:nvSpPr>
        <p:spPr>
          <a:xfrm>
            <a:off x="609404"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76" name="PlaceHolder 5"/>
          <p:cNvSpPr>
            <a:spLocks noGrp="1"/>
          </p:cNvSpPr>
          <p:nvPr>
            <p:ph type="body"/>
          </p:nvPr>
        </p:nvSpPr>
        <p:spPr>
          <a:xfrm>
            <a:off x="6230281"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78" name="PlaceHolder 2"/>
          <p:cNvSpPr>
            <a:spLocks noGrp="1"/>
          </p:cNvSpPr>
          <p:nvPr>
            <p:ph type="body"/>
          </p:nvPr>
        </p:nvSpPr>
        <p:spPr>
          <a:xfrm>
            <a:off x="609405" y="2062061"/>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79" name="PlaceHolder 3"/>
          <p:cNvSpPr>
            <a:spLocks noGrp="1"/>
          </p:cNvSpPr>
          <p:nvPr>
            <p:ph type="body"/>
          </p:nvPr>
        </p:nvSpPr>
        <p:spPr>
          <a:xfrm>
            <a:off x="4318060" y="2062061"/>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80" name="PlaceHolder 4"/>
          <p:cNvSpPr>
            <a:spLocks noGrp="1"/>
          </p:cNvSpPr>
          <p:nvPr>
            <p:ph type="body"/>
          </p:nvPr>
        </p:nvSpPr>
        <p:spPr>
          <a:xfrm>
            <a:off x="8026280" y="2062061"/>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81" name="PlaceHolder 5"/>
          <p:cNvSpPr>
            <a:spLocks noGrp="1"/>
          </p:cNvSpPr>
          <p:nvPr>
            <p:ph type="body"/>
          </p:nvPr>
        </p:nvSpPr>
        <p:spPr>
          <a:xfrm>
            <a:off x="609405" y="4139797"/>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82" name="PlaceHolder 6"/>
          <p:cNvSpPr>
            <a:spLocks noGrp="1"/>
          </p:cNvSpPr>
          <p:nvPr>
            <p:ph type="body"/>
          </p:nvPr>
        </p:nvSpPr>
        <p:spPr>
          <a:xfrm>
            <a:off x="4318060" y="4139797"/>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83" name="PlaceHolder 7"/>
          <p:cNvSpPr>
            <a:spLocks noGrp="1"/>
          </p:cNvSpPr>
          <p:nvPr>
            <p:ph type="body"/>
          </p:nvPr>
        </p:nvSpPr>
        <p:spPr>
          <a:xfrm>
            <a:off x="8026280" y="4139797"/>
            <a:ext cx="3531493"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9"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9" name="PlaceHolder 2"/>
          <p:cNvSpPr>
            <a:spLocks noGrp="1"/>
          </p:cNvSpPr>
          <p:nvPr>
            <p:ph type="body"/>
          </p:nvPr>
        </p:nvSpPr>
        <p:spPr>
          <a:xfrm>
            <a:off x="609405" y="2062061"/>
            <a:ext cx="10968827" cy="3977811"/>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11" name="PlaceHolder 2"/>
          <p:cNvSpPr>
            <a:spLocks noGrp="1"/>
          </p:cNvSpPr>
          <p:nvPr>
            <p:ph type="body"/>
          </p:nvPr>
        </p:nvSpPr>
        <p:spPr>
          <a:xfrm>
            <a:off x="609404"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12" name="PlaceHolder 3"/>
          <p:cNvSpPr>
            <a:spLocks noGrp="1"/>
          </p:cNvSpPr>
          <p:nvPr>
            <p:ph type="body"/>
          </p:nvPr>
        </p:nvSpPr>
        <p:spPr>
          <a:xfrm>
            <a:off x="6230281"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05" y="730572"/>
            <a:ext cx="10968827" cy="5308647"/>
          </a:xfrm>
          <a:prstGeom prst="rect">
            <a:avLst/>
          </a:prstGeom>
        </p:spPr>
        <p:txBody>
          <a:bodyPr lIns="0" tIns="0" rIns="0" bIns="0" anchor="ctr"/>
          <a:lstStyle/>
          <a:p>
            <a:pPr algn="ctr"/>
            <a:endParaRPr lang="en-US" sz="3200" b="0" strike="noStrike" spc="-1">
              <a:latin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16" name="PlaceHolder 2"/>
          <p:cNvSpPr>
            <a:spLocks noGrp="1"/>
          </p:cNvSpPr>
          <p:nvPr>
            <p:ph type="body"/>
          </p:nvPr>
        </p:nvSpPr>
        <p:spPr>
          <a:xfrm>
            <a:off x="609404"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17" name="PlaceHolder 3"/>
          <p:cNvSpPr>
            <a:spLocks noGrp="1"/>
          </p:cNvSpPr>
          <p:nvPr>
            <p:ph type="body"/>
          </p:nvPr>
        </p:nvSpPr>
        <p:spPr>
          <a:xfrm>
            <a:off x="6230281"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18" name="PlaceHolder 4"/>
          <p:cNvSpPr>
            <a:spLocks noGrp="1"/>
          </p:cNvSpPr>
          <p:nvPr>
            <p:ph type="body"/>
          </p:nvPr>
        </p:nvSpPr>
        <p:spPr>
          <a:xfrm>
            <a:off x="609404"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20" name="PlaceHolder 2"/>
          <p:cNvSpPr>
            <a:spLocks noGrp="1"/>
          </p:cNvSpPr>
          <p:nvPr>
            <p:ph type="body"/>
          </p:nvPr>
        </p:nvSpPr>
        <p:spPr>
          <a:xfrm>
            <a:off x="609404" y="2062061"/>
            <a:ext cx="5352739" cy="3977811"/>
          </a:xfrm>
          <a:prstGeom prst="rect">
            <a:avLst/>
          </a:prstGeom>
        </p:spPr>
        <p:txBody>
          <a:bodyPr lIns="0" tIns="0" rIns="0" bIns="0"/>
          <a:lstStyle/>
          <a:p>
            <a:endParaRPr lang="en-US" sz="2200" b="0" strike="noStrike" spc="-1">
              <a:solidFill>
                <a:srgbClr val="000000"/>
              </a:solidFill>
              <a:latin typeface="Source Sans Pro"/>
            </a:endParaRPr>
          </a:p>
        </p:txBody>
      </p:sp>
      <p:sp>
        <p:nvSpPr>
          <p:cNvPr id="21" name="PlaceHolder 3"/>
          <p:cNvSpPr>
            <a:spLocks noGrp="1"/>
          </p:cNvSpPr>
          <p:nvPr>
            <p:ph type="body"/>
          </p:nvPr>
        </p:nvSpPr>
        <p:spPr>
          <a:xfrm>
            <a:off x="6230281"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22" name="PlaceHolder 4"/>
          <p:cNvSpPr>
            <a:spLocks noGrp="1"/>
          </p:cNvSpPr>
          <p:nvPr>
            <p:ph type="body"/>
          </p:nvPr>
        </p:nvSpPr>
        <p:spPr>
          <a:xfrm>
            <a:off x="6230281" y="4139797"/>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05" y="730572"/>
            <a:ext cx="10968827" cy="1145009"/>
          </a:xfrm>
          <a:prstGeom prst="rect">
            <a:avLst/>
          </a:prstGeom>
        </p:spPr>
        <p:txBody>
          <a:bodyPr lIns="0" tIns="0" rIns="0" bIns="0" anchor="ctr"/>
          <a:lstStyle/>
          <a:p>
            <a:endParaRPr lang="en-US" sz="3200" b="0" strike="noStrike" spc="-1">
              <a:solidFill>
                <a:srgbClr val="3399FF"/>
              </a:solidFill>
              <a:latin typeface="Source Sans Pro"/>
            </a:endParaRPr>
          </a:p>
        </p:txBody>
      </p:sp>
      <p:sp>
        <p:nvSpPr>
          <p:cNvPr id="24" name="PlaceHolder 2"/>
          <p:cNvSpPr>
            <a:spLocks noGrp="1"/>
          </p:cNvSpPr>
          <p:nvPr>
            <p:ph type="body"/>
          </p:nvPr>
        </p:nvSpPr>
        <p:spPr>
          <a:xfrm>
            <a:off x="609404"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25" name="PlaceHolder 3"/>
          <p:cNvSpPr>
            <a:spLocks noGrp="1"/>
          </p:cNvSpPr>
          <p:nvPr>
            <p:ph type="body"/>
          </p:nvPr>
        </p:nvSpPr>
        <p:spPr>
          <a:xfrm>
            <a:off x="6230281" y="2062061"/>
            <a:ext cx="5352739" cy="1897135"/>
          </a:xfrm>
          <a:prstGeom prst="rect">
            <a:avLst/>
          </a:prstGeom>
        </p:spPr>
        <p:txBody>
          <a:bodyPr lIns="0" tIns="0" rIns="0" bIns="0"/>
          <a:lstStyle/>
          <a:p>
            <a:endParaRPr lang="en-US" sz="2200" b="0" strike="noStrike" spc="-1">
              <a:solidFill>
                <a:srgbClr val="000000"/>
              </a:solidFill>
              <a:latin typeface="Source Sans Pro"/>
            </a:endParaRPr>
          </a:p>
        </p:txBody>
      </p:sp>
      <p:sp>
        <p:nvSpPr>
          <p:cNvPr id="26" name="PlaceHolder 4"/>
          <p:cNvSpPr>
            <a:spLocks noGrp="1"/>
          </p:cNvSpPr>
          <p:nvPr>
            <p:ph type="body"/>
          </p:nvPr>
        </p:nvSpPr>
        <p:spPr>
          <a:xfrm>
            <a:off x="609405" y="4139797"/>
            <a:ext cx="10968827" cy="1897135"/>
          </a:xfrm>
          <a:prstGeom prst="rect">
            <a:avLst/>
          </a:prstGeom>
        </p:spPr>
        <p:txBody>
          <a:bodyPr lIns="0" tIns="0" rIns="0" bIns="0"/>
          <a:lstStyle/>
          <a:p>
            <a:endParaRPr lang="en-US" sz="2200" b="0" strike="noStrike" spc="-1">
              <a:solidFill>
                <a:srgbClr val="000000"/>
              </a:solidFill>
              <a:latin typeface="Source Sans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p:cNvPicPr>
            <a:picLocks noChangeAspect="1"/>
          </p:cNvPicPr>
          <p:nvPr userDrawn="1"/>
        </p:nvPicPr>
        <p:blipFill rotWithShape="1">
          <a:blip r:embed="rId14">
            <a:extLst>
              <a:ext uri="{28A0092B-C50C-407E-A947-70E740481C1C}">
                <a14:useLocalDpi xmlns="" xmlns:a14="http://schemas.microsoft.com/office/drawing/2010/main" val="0"/>
              </a:ext>
            </a:extLst>
          </a:blip>
          <a:srcRect l="3716" t="937" r="6723" b="13504"/>
          <a:stretch/>
        </p:blipFill>
        <p:spPr>
          <a:xfrm>
            <a:off x="-1589" y="0"/>
            <a:ext cx="12192001" cy="6858000"/>
          </a:xfrm>
          <a:prstGeom prst="rect">
            <a:avLst/>
          </a:prstGeom>
        </p:spPr>
      </p:pic>
      <p:pic>
        <p:nvPicPr>
          <p:cNvPr id="22" name="21 - Εικόνα" descr="LOGO medoid AI.png"/>
          <p:cNvPicPr>
            <a:picLocks noChangeAspect="1"/>
          </p:cNvPicPr>
          <p:nvPr userDrawn="1"/>
        </p:nvPicPr>
        <p:blipFill>
          <a:blip r:embed="rId15"/>
          <a:stretch>
            <a:fillRect/>
          </a:stretch>
        </p:blipFill>
        <p:spPr>
          <a:xfrm>
            <a:off x="4107874" y="862583"/>
            <a:ext cx="3973076" cy="5852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66879D8-F734-F240-8A02-9FE18ACCE031}" type="slidenum">
              <a:rPr lang="en-US" smtClean="0"/>
              <a:pPr/>
              <a:t>‹#›</a:t>
            </a:fld>
            <a:endParaRPr lang="en-US" dirty="0"/>
          </a:p>
        </p:txBody>
      </p:sp>
      <p:pic>
        <p:nvPicPr>
          <p:cNvPr id="13" name="Picture 13"/>
          <p:cNvPicPr>
            <a:picLocks noChangeAspect="1"/>
          </p:cNvPicPr>
          <p:nvPr userDrawn="1"/>
        </p:nvPicPr>
        <p:blipFill rotWithShape="1">
          <a:blip r:embed="rId14">
            <a:extLst>
              <a:ext uri="{28A0092B-C50C-407E-A947-70E740481C1C}">
                <a14:useLocalDpi xmlns="" xmlns:a14="http://schemas.microsoft.com/office/drawing/2010/main" val="0"/>
              </a:ext>
            </a:extLst>
          </a:blip>
          <a:srcRect l="3716" t="937" r="6723" b="13504"/>
          <a:stretch/>
        </p:blipFill>
        <p:spPr>
          <a:xfrm>
            <a:off x="-1588" y="0"/>
            <a:ext cx="12192001" cy="6858000"/>
          </a:xfrm>
          <a:prstGeom prst="rect">
            <a:avLst/>
          </a:prstGeom>
        </p:spPr>
      </p:pic>
      <p:pic>
        <p:nvPicPr>
          <p:cNvPr id="23" name="22 - Εικόνα" descr="medoid vertical 1A.png"/>
          <p:cNvPicPr>
            <a:picLocks noChangeAspect="1"/>
          </p:cNvPicPr>
          <p:nvPr userDrawn="1"/>
        </p:nvPicPr>
        <p:blipFill>
          <a:blip r:embed="rId15" cstate="print"/>
          <a:stretch>
            <a:fillRect/>
          </a:stretch>
        </p:blipFill>
        <p:spPr>
          <a:xfrm>
            <a:off x="10133012" y="191588"/>
            <a:ext cx="1843282" cy="1561012"/>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athis.chatzikyriakidis@medoid.a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efxa.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hyperlink" Target="https://bit.ly/2sxGUHl"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5.xml"/><Relationship Id="rId4" Type="http://schemas.openxmlformats.org/officeDocument/2006/relationships/image" Target="../media/image71.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hyperlink" Target="https://bit.ly/2sxGUHl" TargetMode="Externa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 Ορθογώνιο"/>
          <p:cNvSpPr/>
          <p:nvPr/>
        </p:nvSpPr>
        <p:spPr>
          <a:xfrm>
            <a:off x="-1" y="2076271"/>
            <a:ext cx="12188825" cy="1200329"/>
          </a:xfrm>
          <a:prstGeom prst="rect">
            <a:avLst/>
          </a:prstGeom>
        </p:spPr>
        <p:txBody>
          <a:bodyPr wrap="square">
            <a:spAutoFit/>
          </a:bodyPr>
          <a:lstStyle/>
          <a:p>
            <a:pPr algn="ctr"/>
            <a:r>
              <a:rPr lang="en-US" sz="3600" dirty="0" smtClean="0">
                <a:latin typeface="Source Sans Pro" pitchFamily="34" charset="0"/>
              </a:rPr>
              <a:t>Adversarial Examples</a:t>
            </a:r>
          </a:p>
          <a:p>
            <a:pPr algn="ctr"/>
            <a:r>
              <a:rPr lang="en-US" sz="3600" dirty="0" smtClean="0">
                <a:latin typeface="Source Sans Pro" pitchFamily="34" charset="0"/>
              </a:rPr>
              <a:t>Generative Adversarial Networks</a:t>
            </a:r>
          </a:p>
        </p:txBody>
      </p:sp>
      <p:sp>
        <p:nvSpPr>
          <p:cNvPr id="8" name="7 - Ορθογώνιο"/>
          <p:cNvSpPr/>
          <p:nvPr/>
        </p:nvSpPr>
        <p:spPr>
          <a:xfrm>
            <a:off x="-1" y="3733800"/>
            <a:ext cx="12188825" cy="2446824"/>
          </a:xfrm>
          <a:prstGeom prst="rect">
            <a:avLst/>
          </a:prstGeom>
        </p:spPr>
        <p:txBody>
          <a:bodyPr wrap="square">
            <a:spAutoFit/>
          </a:bodyPr>
          <a:lstStyle/>
          <a:p>
            <a:pPr algn="ctr"/>
            <a:r>
              <a:rPr lang="en-US" b="1" dirty="0" smtClean="0">
                <a:latin typeface="Source Sans Pro" pitchFamily="34" charset="0"/>
              </a:rPr>
              <a:t>Presenter: </a:t>
            </a:r>
            <a:r>
              <a:rPr lang="en-US" b="1" dirty="0" err="1" smtClean="0">
                <a:latin typeface="Source Sans Pro" pitchFamily="34" charset="0"/>
              </a:rPr>
              <a:t>Efstathios</a:t>
            </a:r>
            <a:r>
              <a:rPr lang="en-US" b="1" dirty="0" smtClean="0">
                <a:latin typeface="Source Sans Pro" pitchFamily="34" charset="0"/>
              </a:rPr>
              <a:t> </a:t>
            </a:r>
            <a:r>
              <a:rPr lang="en-US" b="1" dirty="0" err="1" smtClean="0">
                <a:latin typeface="Source Sans Pro" pitchFamily="34" charset="0"/>
              </a:rPr>
              <a:t>Chatzikyriakidis</a:t>
            </a:r>
            <a:endParaRPr lang="en-US" b="1" dirty="0" smtClean="0">
              <a:latin typeface="Source Sans Pro" pitchFamily="34" charset="0"/>
            </a:endParaRPr>
          </a:p>
          <a:p>
            <a:pPr algn="ctr"/>
            <a:endParaRPr lang="en-US" dirty="0" smtClean="0">
              <a:latin typeface="Source Sans Pro" pitchFamily="34" charset="0"/>
            </a:endParaRPr>
          </a:p>
          <a:p>
            <a:pPr algn="ctr"/>
            <a:endParaRPr lang="el-GR" dirty="0" smtClean="0">
              <a:latin typeface="Source Sans Pro" pitchFamily="34" charset="0"/>
            </a:endParaRPr>
          </a:p>
          <a:p>
            <a:pPr algn="ctr"/>
            <a:r>
              <a:rPr lang="en-US" dirty="0" smtClean="0">
                <a:latin typeface="Source Sans Pro" pitchFamily="34" charset="0"/>
              </a:rPr>
              <a:t>M.Sc. in Computational Intelligence and Digital Media, Aristotle University of Thessaloniki</a:t>
            </a:r>
          </a:p>
          <a:p>
            <a:pPr algn="ctr">
              <a:lnSpc>
                <a:spcPct val="150000"/>
              </a:lnSpc>
            </a:pPr>
            <a:r>
              <a:rPr lang="en-US" dirty="0" smtClean="0">
                <a:latin typeface="Source Sans Pro" pitchFamily="34" charset="0"/>
              </a:rPr>
              <a:t>B.Sc. in Informatics and Communications, Technological Educational Institute of Central Macedonia</a:t>
            </a:r>
          </a:p>
          <a:p>
            <a:pPr algn="ctr"/>
            <a:endParaRPr lang="en-US" dirty="0" smtClean="0">
              <a:latin typeface="Source Sans Pro" pitchFamily="34" charset="0"/>
            </a:endParaRPr>
          </a:p>
          <a:p>
            <a:pPr algn="ctr"/>
            <a:endParaRPr lang="en-US" dirty="0" smtClean="0">
              <a:latin typeface="Source Sans Pro" pitchFamily="34" charset="0"/>
            </a:endParaRPr>
          </a:p>
          <a:p>
            <a:pPr algn="ctr"/>
            <a:r>
              <a:rPr lang="en-US" b="1" dirty="0" smtClean="0">
                <a:latin typeface="Source Sans Pro" pitchFamily="34" charset="0"/>
              </a:rPr>
              <a:t>Email : </a:t>
            </a:r>
            <a:r>
              <a:rPr lang="en-US" b="1" dirty="0" smtClean="0">
                <a:latin typeface="Source Sans Pro" pitchFamily="34" charset="0"/>
                <a:hlinkClick r:id="rId3"/>
              </a:rPr>
              <a:t>stathis.chatzikyriakidis@medoid.ai</a:t>
            </a:r>
            <a:r>
              <a:rPr lang="en-US" b="1" dirty="0" smtClean="0">
                <a:latin typeface="Source Sans Pro" pitchFamily="34" charset="0"/>
              </a:rPr>
              <a:t>		Website : </a:t>
            </a:r>
            <a:r>
              <a:rPr lang="en-US" b="1" dirty="0" smtClean="0">
                <a:latin typeface="Source Sans Pro" pitchFamily="34" charset="0"/>
                <a:hlinkClick r:id="rId4"/>
              </a:rPr>
              <a:t>http://www.efxa.org/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101532" y="2013576"/>
            <a:ext cx="6400800" cy="4006224"/>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State-of-the-art Computer Vision</a:t>
            </a:r>
          </a:p>
        </p:txBody>
      </p:sp>
      <p:sp>
        <p:nvSpPr>
          <p:cNvPr id="7" name="TextShape 3"/>
          <p:cNvSpPr txBox="1"/>
          <p:nvPr/>
        </p:nvSpPr>
        <p:spPr>
          <a:xfrm>
            <a:off x="1550987" y="1420885"/>
            <a:ext cx="7134226" cy="941315"/>
          </a:xfrm>
          <a:prstGeom prst="rect">
            <a:avLst/>
          </a:prstGeom>
          <a:noFill/>
          <a:ln>
            <a:noFill/>
          </a:ln>
        </p:spPr>
        <p:txBody>
          <a:bodyPr lIns="0" tIns="0" rIns="0" bIns="0"/>
          <a:lstStyle/>
          <a:p>
            <a:r>
              <a:rPr lang="en-US" sz="2000" spc="-1" dirty="0" err="1" smtClean="0">
                <a:solidFill>
                  <a:srgbClr val="000000"/>
                </a:solidFill>
                <a:latin typeface="Source Sans Pro"/>
              </a:rPr>
              <a:t>ImageNet</a:t>
            </a:r>
            <a:r>
              <a:rPr lang="en-US" sz="2000" spc="-1" dirty="0" smtClean="0">
                <a:solidFill>
                  <a:srgbClr val="000000"/>
                </a:solidFill>
                <a:latin typeface="Source Sans Pro"/>
              </a:rPr>
              <a:t> Large Scale Visual Recognition Challenge (ILSVRC)</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Discriminative and Generative models</a:t>
            </a:r>
          </a:p>
        </p:txBody>
      </p:sp>
      <p:pic>
        <p:nvPicPr>
          <p:cNvPr id="6" name="5 - Εικόνα"/>
          <p:cNvPicPr>
            <a:picLocks noChangeAspect="1"/>
          </p:cNvPicPr>
          <p:nvPr/>
        </p:nvPicPr>
        <p:blipFill>
          <a:blip r:embed="rId2"/>
          <a:stretch/>
        </p:blipFill>
        <p:spPr>
          <a:xfrm>
            <a:off x="1293812" y="2105502"/>
            <a:ext cx="8686800" cy="3457098"/>
          </a:xfrm>
          <a:prstGeom prst="rect">
            <a:avLst/>
          </a:prstGeom>
          <a:ln w="21600">
            <a:noFill/>
          </a:ln>
        </p:spPr>
      </p:pic>
      <p:sp>
        <p:nvSpPr>
          <p:cNvPr id="7" name="6 - Θέση αριθμού διαφάνειας"/>
          <p:cNvSpPr>
            <a:spLocks noGrp="1"/>
          </p:cNvSpPr>
          <p:nvPr>
            <p:ph type="sldNum" sz="quarter" idx="4"/>
          </p:nvPr>
        </p:nvSpPr>
        <p:spPr/>
        <p:txBody>
          <a:bodyPr/>
          <a:lstStyle/>
          <a:p>
            <a:fld id="{166879D8-F734-F240-8A02-9FE18ACCE031}" type="slidenum">
              <a:rPr lang="en-US" smtClean="0"/>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465262" y="2406036"/>
            <a:ext cx="8321040" cy="3461364"/>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Discriminative and Generative models</a:t>
            </a:r>
          </a:p>
        </p:txBody>
      </p:sp>
      <p:sp>
        <p:nvSpPr>
          <p:cNvPr id="7" name="TextShape 3"/>
          <p:cNvSpPr txBox="1"/>
          <p:nvPr/>
        </p:nvSpPr>
        <p:spPr>
          <a:xfrm>
            <a:off x="1550987" y="1420885"/>
            <a:ext cx="5762625" cy="636515"/>
          </a:xfrm>
          <a:prstGeom prst="rect">
            <a:avLst/>
          </a:prstGeom>
          <a:noFill/>
          <a:ln>
            <a:noFill/>
          </a:ln>
        </p:spPr>
        <p:txBody>
          <a:bodyPr lIns="0" tIns="0" rIns="0" bIns="0"/>
          <a:lstStyle/>
          <a:p>
            <a:pPr algn="just">
              <a:spcAft>
                <a:spcPts val="567"/>
              </a:spcAft>
            </a:pPr>
            <a:r>
              <a:rPr lang="en-US" sz="2000" spc="-1" dirty="0" smtClean="0">
                <a:solidFill>
                  <a:srgbClr val="000000"/>
                </a:solidFill>
                <a:latin typeface="Source Sans Pro"/>
              </a:rPr>
              <a:t>In the past years we have focused mostly on building discriminative models for classification and regression</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360612" y="2464642"/>
            <a:ext cx="6675120" cy="3456222"/>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Discriminative and Generative models</a:t>
            </a:r>
          </a:p>
        </p:txBody>
      </p:sp>
      <p:sp>
        <p:nvSpPr>
          <p:cNvPr id="7" name="TextShape 3"/>
          <p:cNvSpPr txBox="1"/>
          <p:nvPr/>
        </p:nvSpPr>
        <p:spPr>
          <a:xfrm>
            <a:off x="1550987" y="1420885"/>
            <a:ext cx="4882896" cy="941315"/>
          </a:xfrm>
          <a:prstGeom prst="rect">
            <a:avLst/>
          </a:prstGeom>
          <a:noFill/>
          <a:ln>
            <a:noFill/>
          </a:ln>
        </p:spPr>
        <p:txBody>
          <a:bodyPr lIns="0" tIns="0" rIns="0" bIns="0"/>
          <a:lstStyle/>
          <a:p>
            <a:pPr algn="just">
              <a:spcAft>
                <a:spcPts val="567"/>
              </a:spcAft>
            </a:pPr>
            <a:r>
              <a:rPr lang="en-US" sz="2000" spc="-1" dirty="0" smtClean="0">
                <a:solidFill>
                  <a:srgbClr val="000000"/>
                </a:solidFill>
                <a:latin typeface="Source Sans Pro"/>
              </a:rPr>
              <a:t>Nowadays, we are focusing also on generative models for generating artificially realistic data</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Adversarial Examples</a:t>
            </a:r>
          </a:p>
          <a:p>
            <a:r>
              <a:rPr lang="en-US" sz="2400" spc="-1" dirty="0" smtClean="0">
                <a:solidFill>
                  <a:srgbClr val="3399FF"/>
                </a:solidFill>
                <a:latin typeface="Source Sans Pro"/>
              </a:rPr>
              <a:t>Local Generalization in Computer Vision</a:t>
            </a:r>
          </a:p>
        </p:txBody>
      </p:sp>
      <p:sp>
        <p:nvSpPr>
          <p:cNvPr id="7" name="TextShape 3"/>
          <p:cNvSpPr txBox="1"/>
          <p:nvPr/>
        </p:nvSpPr>
        <p:spPr>
          <a:xfrm>
            <a:off x="1627186" y="1573285"/>
            <a:ext cx="7134226" cy="941315"/>
          </a:xfrm>
          <a:prstGeom prst="rect">
            <a:avLst/>
          </a:prstGeom>
          <a:noFill/>
          <a:ln>
            <a:noFill/>
          </a:ln>
        </p:spPr>
        <p:txBody>
          <a:bodyPr lIns="0" tIns="0" rIns="0" bIns="0"/>
          <a:lstStyle/>
          <a:p>
            <a:r>
              <a:rPr lang="en-US" sz="2000" spc="-1" dirty="0" smtClean="0">
                <a:solidFill>
                  <a:srgbClr val="000000"/>
                </a:solidFill>
                <a:latin typeface="Source Sans Pro"/>
              </a:rPr>
              <a:t>Slight pixel changes should not affect the decision of a model</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14</a:t>
            </a:fld>
            <a:endParaRPr lang="en-US" dirty="0"/>
          </a:p>
        </p:txBody>
      </p:sp>
      <p:pic>
        <p:nvPicPr>
          <p:cNvPr id="4104" name="Picture 8"/>
          <p:cNvPicPr>
            <a:picLocks noChangeAspect="1" noChangeArrowheads="1"/>
          </p:cNvPicPr>
          <p:nvPr/>
        </p:nvPicPr>
        <p:blipFill>
          <a:blip r:embed="rId2"/>
          <a:srcRect/>
          <a:stretch>
            <a:fillRect/>
          </a:stretch>
        </p:blipFill>
        <p:spPr bwMode="auto">
          <a:xfrm>
            <a:off x="1370012" y="2286000"/>
            <a:ext cx="9144000" cy="29233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a:picLocks noChangeAspect="1"/>
          </p:cNvPicPr>
          <p:nvPr/>
        </p:nvPicPr>
        <p:blipFill>
          <a:blip r:embed="rId2"/>
          <a:stretch/>
        </p:blipFill>
        <p:spPr>
          <a:xfrm>
            <a:off x="2116772" y="2507677"/>
            <a:ext cx="2834640" cy="2673923"/>
          </a:xfrm>
          <a:prstGeom prst="rect">
            <a:avLst/>
          </a:prstGeom>
          <a:ln w="21600">
            <a:noFill/>
          </a:ln>
        </p:spPr>
      </p:pic>
      <p:pic>
        <p:nvPicPr>
          <p:cNvPr id="7" name="6 - Εικόνα"/>
          <p:cNvPicPr>
            <a:picLocks noChangeAspect="1"/>
          </p:cNvPicPr>
          <p:nvPr/>
        </p:nvPicPr>
        <p:blipFill>
          <a:blip r:embed="rId2"/>
          <a:stretch/>
        </p:blipFill>
        <p:spPr>
          <a:xfrm>
            <a:off x="5256212" y="2507677"/>
            <a:ext cx="2834640" cy="2673923"/>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Adversarial Examples</a:t>
            </a:r>
          </a:p>
          <a:p>
            <a:r>
              <a:rPr lang="en-US" sz="2400" spc="-1" dirty="0" smtClean="0">
                <a:solidFill>
                  <a:srgbClr val="3399FF"/>
                </a:solidFill>
                <a:latin typeface="Source Sans Pro"/>
              </a:rPr>
              <a:t>Local Generalization in Computer Vision</a:t>
            </a:r>
          </a:p>
        </p:txBody>
      </p:sp>
      <p:sp>
        <p:nvSpPr>
          <p:cNvPr id="9" name="TextShape 3"/>
          <p:cNvSpPr txBox="1"/>
          <p:nvPr/>
        </p:nvSpPr>
        <p:spPr>
          <a:xfrm>
            <a:off x="1627186" y="1573285"/>
            <a:ext cx="7134226" cy="941315"/>
          </a:xfrm>
          <a:prstGeom prst="rect">
            <a:avLst/>
          </a:prstGeom>
          <a:noFill/>
          <a:ln>
            <a:noFill/>
          </a:ln>
        </p:spPr>
        <p:txBody>
          <a:bodyPr lIns="0" tIns="0" rIns="0" bIns="0"/>
          <a:lstStyle/>
          <a:p>
            <a:r>
              <a:rPr lang="en-US" sz="2000" spc="-1" dirty="0" smtClean="0">
                <a:solidFill>
                  <a:srgbClr val="000000"/>
                </a:solidFill>
                <a:latin typeface="Source Sans Pro"/>
              </a:rPr>
              <a:t>Slight pixel changes should not affect the decision of a model</a:t>
            </a:r>
            <a:endParaRPr lang="en-US" sz="2000" spc="-1" dirty="0">
              <a:solidFill>
                <a:srgbClr val="000000"/>
              </a:solidFill>
              <a:latin typeface="Source Sans Pro"/>
            </a:endParaRPr>
          </a:p>
        </p:txBody>
      </p:sp>
      <p:sp>
        <p:nvSpPr>
          <p:cNvPr id="11" name="10 - Θέση αριθμού διαφάνειας"/>
          <p:cNvSpPr>
            <a:spLocks noGrp="1"/>
          </p:cNvSpPr>
          <p:nvPr>
            <p:ph type="sldNum" sz="quarter" idx="4"/>
          </p:nvPr>
        </p:nvSpPr>
        <p:spPr/>
        <p:txBody>
          <a:bodyPr/>
          <a:lstStyle/>
          <a:p>
            <a:fld id="{166879D8-F734-F240-8A02-9FE18ACCE031}"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3"/>
          <p:cNvSpPr txBox="1"/>
          <p:nvPr/>
        </p:nvSpPr>
        <p:spPr>
          <a:xfrm>
            <a:off x="1141412" y="4131493"/>
            <a:ext cx="10287000" cy="2116907"/>
          </a:xfrm>
          <a:prstGeom prst="rect">
            <a:avLst/>
          </a:prstGeom>
          <a:noFill/>
          <a:ln w="21600">
            <a:noFill/>
          </a:ln>
        </p:spPr>
        <p:txBody>
          <a:bodyPr lIns="90000" tIns="45000" rIns="90000" bIns="45000"/>
          <a:lstStyle/>
          <a:p>
            <a:pPr>
              <a:buFont typeface="Arial" pitchFamily="34" charset="0"/>
              <a:buChar char="•"/>
            </a:pPr>
            <a:r>
              <a:rPr lang="en-US" spc="-1" dirty="0" smtClean="0">
                <a:solidFill>
                  <a:srgbClr val="000000"/>
                </a:solidFill>
                <a:latin typeface="Source Sans Pro"/>
              </a:rPr>
              <a:t>  Examples where the Local Generalization does not apply</a:t>
            </a:r>
          </a:p>
          <a:p>
            <a:endParaRPr lang="en-US" spc="-1" dirty="0" smtClean="0">
              <a:latin typeface="Source Sans Pro"/>
            </a:endParaRPr>
          </a:p>
          <a:p>
            <a:pPr>
              <a:buFont typeface="Arial" pitchFamily="34" charset="0"/>
              <a:buChar char="•"/>
            </a:pPr>
            <a:r>
              <a:rPr lang="en-US" spc="-1" dirty="0" smtClean="0">
                <a:latin typeface="Source Sans Pro"/>
              </a:rPr>
              <a:t>  </a:t>
            </a:r>
            <a:r>
              <a:rPr lang="en-US" sz="1800" b="0" strike="noStrike" spc="-1" dirty="0" smtClean="0">
                <a:latin typeface="Source Sans Pro"/>
              </a:rPr>
              <a:t>Perturbation</a:t>
            </a:r>
            <a:r>
              <a:rPr lang="en-US" sz="1800" b="0" strike="noStrike" spc="-1" dirty="0">
                <a:latin typeface="Source Sans Pro"/>
              </a:rPr>
              <a:t>: Optimal direction to move all the pixels so that the model will do a mistake</a:t>
            </a:r>
            <a:endParaRPr lang="en-US" sz="1800" b="0" strike="noStrike" spc="-1" dirty="0">
              <a:latin typeface="Arial"/>
            </a:endParaRPr>
          </a:p>
          <a:p>
            <a:endParaRPr lang="en-US" sz="1800" b="0" strike="noStrike" spc="-1" dirty="0" smtClean="0">
              <a:latin typeface="Source Sans Pro"/>
            </a:endParaRPr>
          </a:p>
          <a:p>
            <a:pPr>
              <a:buFont typeface="Arial" pitchFamily="34" charset="0"/>
              <a:buChar char="•"/>
            </a:pPr>
            <a:r>
              <a:rPr lang="en-US" spc="-1" dirty="0" smtClean="0">
                <a:latin typeface="Source Sans Pro"/>
              </a:rPr>
              <a:t>  </a:t>
            </a:r>
            <a:r>
              <a:rPr lang="en-US" sz="1800" b="0" strike="noStrike" spc="-1" dirty="0" smtClean="0">
                <a:latin typeface="Source Sans Pro"/>
              </a:rPr>
              <a:t>Most models fail to work </a:t>
            </a:r>
            <a:r>
              <a:rPr lang="en-US" spc="-1" dirty="0" smtClean="0">
                <a:latin typeface="Arial"/>
              </a:rPr>
              <a:t>(LR</a:t>
            </a:r>
            <a:r>
              <a:rPr lang="en-US" sz="1800" b="0" strike="noStrike" spc="-1" dirty="0" smtClean="0">
                <a:latin typeface="Source Sans Pro"/>
              </a:rPr>
              <a:t>, </a:t>
            </a:r>
            <a:r>
              <a:rPr lang="en-US" sz="1800" b="0" strike="noStrike" spc="-1" dirty="0" err="1" smtClean="0">
                <a:latin typeface="Source Sans Pro"/>
              </a:rPr>
              <a:t>Softmax</a:t>
            </a:r>
            <a:r>
              <a:rPr lang="en-US" sz="1800" b="0" strike="noStrike" spc="-1" dirty="0" smtClean="0">
                <a:latin typeface="Source Sans Pro"/>
              </a:rPr>
              <a:t> </a:t>
            </a:r>
            <a:r>
              <a:rPr lang="en-US" sz="1800" b="0" strike="noStrike" spc="-1" dirty="0">
                <a:latin typeface="Source Sans Pro"/>
              </a:rPr>
              <a:t>Regression, </a:t>
            </a:r>
            <a:r>
              <a:rPr lang="en-US" sz="1800" b="0" strike="noStrike" spc="-1" dirty="0" smtClean="0">
                <a:latin typeface="Source Sans Pro"/>
              </a:rPr>
              <a:t>SVM, k-NN</a:t>
            </a:r>
            <a:r>
              <a:rPr lang="en-US" sz="1800" b="0" strike="noStrike" spc="-1" dirty="0">
                <a:latin typeface="Source Sans Pro"/>
              </a:rPr>
              <a:t>, Decision Trees, Neural Nets, </a:t>
            </a:r>
            <a:r>
              <a:rPr lang="en-US" sz="1800" b="0" strike="noStrike" spc="-1" dirty="0" smtClean="0">
                <a:latin typeface="Source Sans Pro"/>
              </a:rPr>
              <a:t>Ensembles)</a:t>
            </a:r>
            <a:endParaRPr lang="en-US" sz="1800" b="0" strike="noStrike" spc="-1" dirty="0">
              <a:latin typeface="Arial"/>
            </a:endParaRPr>
          </a:p>
        </p:txBody>
      </p:sp>
      <p:pic>
        <p:nvPicPr>
          <p:cNvPr id="6" name="5 - Εικόνα"/>
          <p:cNvPicPr>
            <a:picLocks noChangeAspect="1"/>
          </p:cNvPicPr>
          <p:nvPr/>
        </p:nvPicPr>
        <p:blipFill>
          <a:blip r:embed="rId2"/>
          <a:stretch/>
        </p:blipFill>
        <p:spPr>
          <a:xfrm>
            <a:off x="1537652" y="1489496"/>
            <a:ext cx="7223760" cy="2268133"/>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What exactly are these?</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2"/>
          <p:cNvSpPr txBox="1"/>
          <p:nvPr/>
        </p:nvSpPr>
        <p:spPr>
          <a:xfrm>
            <a:off x="1827212" y="1572183"/>
            <a:ext cx="7260607" cy="4838690"/>
          </a:xfrm>
          <a:prstGeom prst="rect">
            <a:avLst/>
          </a:prstGeom>
          <a:noFill/>
          <a:ln>
            <a:noFill/>
          </a:ln>
        </p:spPr>
        <p:txBody>
          <a:bodyPr lIns="0" tIns="0" rIns="0" bIns="0"/>
          <a:lstStyle/>
          <a:p>
            <a:r>
              <a:rPr lang="en-US" sz="1800" b="1" strike="noStrike" spc="-1" dirty="0">
                <a:solidFill>
                  <a:srgbClr val="000000"/>
                </a:solidFill>
                <a:latin typeface="Source Sans Pro"/>
              </a:rPr>
              <a:t>Fooling a spam filter</a:t>
            </a:r>
            <a:endParaRPr lang="en-US" sz="1800" b="0" strike="noStrike" spc="-1" dirty="0">
              <a:solidFill>
                <a:srgbClr val="000000"/>
              </a:solidFill>
              <a:latin typeface="Source Sans Pro"/>
            </a:endParaRPr>
          </a:p>
          <a:p>
            <a:r>
              <a:rPr lang="en-US" sz="1800" b="0" strike="noStrike" spc="-1" dirty="0" smtClean="0">
                <a:solidFill>
                  <a:srgbClr val="000000"/>
                </a:solidFill>
                <a:latin typeface="Source Sans Pro"/>
              </a:rPr>
              <a:t>“</a:t>
            </a:r>
            <a:r>
              <a:rPr lang="en-US" sz="1800" b="0" strike="noStrike" spc="-1" dirty="0">
                <a:solidFill>
                  <a:srgbClr val="000000"/>
                </a:solidFill>
                <a:latin typeface="Source Sans Pro"/>
              </a:rPr>
              <a:t>Adversarial Classification”</a:t>
            </a:r>
          </a:p>
          <a:p>
            <a:r>
              <a:rPr lang="en-US" sz="1800" b="0" strike="noStrike" spc="-1" dirty="0" err="1" smtClean="0">
                <a:solidFill>
                  <a:srgbClr val="000000"/>
                </a:solidFill>
                <a:latin typeface="Source Sans Pro"/>
              </a:rPr>
              <a:t>Nilesh</a:t>
            </a:r>
            <a:r>
              <a:rPr lang="en-US" sz="1800" b="0" strike="noStrike" spc="-1" dirty="0" smtClean="0">
                <a:solidFill>
                  <a:srgbClr val="000000"/>
                </a:solidFill>
                <a:latin typeface="Source Sans Pro"/>
              </a:rPr>
              <a:t> </a:t>
            </a:r>
            <a:r>
              <a:rPr lang="en-US" sz="1800" b="0" strike="noStrike" spc="-1" dirty="0" err="1">
                <a:solidFill>
                  <a:srgbClr val="000000"/>
                </a:solidFill>
                <a:latin typeface="Source Sans Pro"/>
              </a:rPr>
              <a:t>Dalvi</a:t>
            </a:r>
            <a:r>
              <a:rPr lang="en-US" sz="1800" b="0" strike="noStrike" spc="-1" dirty="0">
                <a:solidFill>
                  <a:srgbClr val="000000"/>
                </a:solidFill>
                <a:latin typeface="Source Sans Pro"/>
              </a:rPr>
              <a:t> et al, 2004</a:t>
            </a:r>
          </a:p>
          <a:p>
            <a:endParaRPr lang="en-US" sz="1800" b="0" strike="noStrike" spc="-1" dirty="0">
              <a:solidFill>
                <a:srgbClr val="000000"/>
              </a:solidFill>
              <a:latin typeface="Source Sans Pro"/>
            </a:endParaRPr>
          </a:p>
          <a:p>
            <a:r>
              <a:rPr lang="en-US" sz="1800" b="1" strike="noStrike" spc="-1" dirty="0">
                <a:solidFill>
                  <a:srgbClr val="000000"/>
                </a:solidFill>
                <a:latin typeface="Source Sans Pro"/>
              </a:rPr>
              <a:t>Fooling neural networks</a:t>
            </a:r>
            <a:endParaRPr lang="en-US" sz="1800" b="0" strike="noStrike" spc="-1" dirty="0">
              <a:solidFill>
                <a:srgbClr val="000000"/>
              </a:solidFill>
              <a:latin typeface="Source Sans Pro"/>
            </a:endParaRPr>
          </a:p>
          <a:p>
            <a:r>
              <a:rPr lang="en-US" sz="1800" b="0" strike="noStrike" spc="-1" dirty="0">
                <a:solidFill>
                  <a:srgbClr val="000000"/>
                </a:solidFill>
                <a:latin typeface="Source Sans Pro"/>
              </a:rPr>
              <a:t>“Evasion Attacks Against Machine Learning at Test Time”</a:t>
            </a:r>
          </a:p>
          <a:p>
            <a:r>
              <a:rPr lang="en-US" sz="1800" b="0" strike="noStrike" spc="-1" dirty="0">
                <a:solidFill>
                  <a:srgbClr val="000000"/>
                </a:solidFill>
                <a:latin typeface="Source Sans Pro"/>
              </a:rPr>
              <a:t>Battista </a:t>
            </a:r>
            <a:r>
              <a:rPr lang="en-US" sz="1800" b="0" strike="noStrike" spc="-1" dirty="0" err="1">
                <a:solidFill>
                  <a:srgbClr val="000000"/>
                </a:solidFill>
                <a:latin typeface="Source Sans Pro"/>
              </a:rPr>
              <a:t>Biggio</a:t>
            </a:r>
            <a:r>
              <a:rPr lang="en-US" sz="1800" b="0" strike="noStrike" spc="-1" dirty="0">
                <a:solidFill>
                  <a:srgbClr val="000000"/>
                </a:solidFill>
                <a:latin typeface="Source Sans Pro"/>
              </a:rPr>
              <a:t> et al, 2013</a:t>
            </a:r>
          </a:p>
          <a:p>
            <a:endParaRPr lang="en-US" sz="1800" b="0" strike="noStrike" spc="-1" dirty="0">
              <a:solidFill>
                <a:srgbClr val="000000"/>
              </a:solidFill>
              <a:latin typeface="Source Sans Pro"/>
            </a:endParaRPr>
          </a:p>
          <a:p>
            <a:r>
              <a:rPr lang="en-US" sz="1800" b="1" strike="noStrike" spc="-1" dirty="0">
                <a:solidFill>
                  <a:srgbClr val="000000"/>
                </a:solidFill>
                <a:latin typeface="Source Sans Pro"/>
              </a:rPr>
              <a:t>Fooling </a:t>
            </a:r>
            <a:r>
              <a:rPr lang="en-US" sz="1800" b="1" strike="noStrike" spc="-1" dirty="0" err="1">
                <a:solidFill>
                  <a:srgbClr val="000000"/>
                </a:solidFill>
                <a:latin typeface="Source Sans Pro"/>
              </a:rPr>
              <a:t>ImageNet</a:t>
            </a:r>
            <a:r>
              <a:rPr lang="en-US" sz="1800" b="1" strike="noStrike" spc="-1" dirty="0">
                <a:solidFill>
                  <a:srgbClr val="000000"/>
                </a:solidFill>
                <a:latin typeface="Source Sans Pro"/>
              </a:rPr>
              <a:t> classifiers</a:t>
            </a:r>
            <a:endParaRPr lang="en-US" sz="1800" b="0" strike="noStrike" spc="-1" dirty="0">
              <a:solidFill>
                <a:srgbClr val="000000"/>
              </a:solidFill>
              <a:latin typeface="Source Sans Pro"/>
            </a:endParaRPr>
          </a:p>
          <a:p>
            <a:r>
              <a:rPr lang="en-US" sz="1800" b="0" strike="noStrike" spc="-1" dirty="0">
                <a:solidFill>
                  <a:srgbClr val="000000"/>
                </a:solidFill>
                <a:latin typeface="Source Sans Pro"/>
              </a:rPr>
              <a:t>“Intriguing properties of neural networks”</a:t>
            </a:r>
          </a:p>
          <a:p>
            <a:r>
              <a:rPr lang="en-US" sz="1800" b="0" strike="noStrike" spc="-1" dirty="0">
                <a:solidFill>
                  <a:srgbClr val="000000"/>
                </a:solidFill>
                <a:latin typeface="Source Sans Pro"/>
              </a:rPr>
              <a:t>Christian </a:t>
            </a:r>
            <a:r>
              <a:rPr lang="en-US" sz="1800" b="0" strike="noStrike" spc="-1" dirty="0" err="1">
                <a:solidFill>
                  <a:srgbClr val="000000"/>
                </a:solidFill>
                <a:latin typeface="Source Sans Pro"/>
              </a:rPr>
              <a:t>Szegedy</a:t>
            </a:r>
            <a:r>
              <a:rPr lang="en-US" sz="1800" b="0" strike="noStrike" spc="-1" dirty="0">
                <a:solidFill>
                  <a:srgbClr val="000000"/>
                </a:solidFill>
                <a:latin typeface="Source Sans Pro"/>
              </a:rPr>
              <a:t> et al, 2013</a:t>
            </a:r>
          </a:p>
          <a:p>
            <a:endParaRPr lang="en-US" sz="1800" b="0" strike="noStrike" spc="-1" dirty="0">
              <a:solidFill>
                <a:srgbClr val="000000"/>
              </a:solidFill>
              <a:latin typeface="Source Sans Pro"/>
            </a:endParaRPr>
          </a:p>
          <a:p>
            <a:r>
              <a:rPr lang="en-US" sz="1800" b="1" strike="noStrike" spc="-1" dirty="0">
                <a:solidFill>
                  <a:srgbClr val="000000"/>
                </a:solidFill>
                <a:latin typeface="Source Sans Pro"/>
              </a:rPr>
              <a:t>Cheap, closed form attack</a:t>
            </a:r>
            <a:endParaRPr lang="en-US" sz="1800" b="0" strike="noStrike" spc="-1" dirty="0">
              <a:solidFill>
                <a:srgbClr val="000000"/>
              </a:solidFill>
              <a:latin typeface="Source Sans Pro"/>
            </a:endParaRPr>
          </a:p>
          <a:p>
            <a:r>
              <a:rPr lang="en-US" sz="1800" b="0" strike="noStrike" spc="-1" dirty="0">
                <a:solidFill>
                  <a:srgbClr val="000000"/>
                </a:solidFill>
                <a:latin typeface="Source Sans Pro"/>
              </a:rPr>
              <a:t>“Explaining and Harnessing Adversarial Examples”</a:t>
            </a:r>
          </a:p>
          <a:p>
            <a:r>
              <a:rPr lang="en-US" sz="1800" b="0" strike="noStrike" spc="-1" dirty="0">
                <a:solidFill>
                  <a:srgbClr val="000000"/>
                </a:solidFill>
                <a:latin typeface="Source Sans Pro"/>
              </a:rPr>
              <a:t>Ian J. </a:t>
            </a:r>
            <a:r>
              <a:rPr lang="en-US" sz="1800" b="0" strike="noStrike" spc="-1" dirty="0" err="1">
                <a:solidFill>
                  <a:srgbClr val="000000"/>
                </a:solidFill>
                <a:latin typeface="Source Sans Pro"/>
              </a:rPr>
              <a:t>Goodfellow</a:t>
            </a:r>
            <a:r>
              <a:rPr lang="en-US" sz="1800" b="0" strike="noStrike" spc="-1" dirty="0">
                <a:solidFill>
                  <a:srgbClr val="000000"/>
                </a:solidFill>
                <a:latin typeface="Source Sans Pro"/>
              </a:rPr>
              <a:t> et al, 2014 </a:t>
            </a:r>
          </a:p>
        </p:txBody>
      </p:sp>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Important related papers</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2"/>
          <p:cNvSpPr txBox="1"/>
          <p:nvPr/>
        </p:nvSpPr>
        <p:spPr>
          <a:xfrm>
            <a:off x="1674813" y="1371600"/>
            <a:ext cx="5638799" cy="1123781"/>
          </a:xfrm>
          <a:prstGeom prst="rect">
            <a:avLst/>
          </a:prstGeom>
          <a:noFill/>
          <a:ln>
            <a:noFill/>
          </a:ln>
        </p:spPr>
        <p:txBody>
          <a:bodyPr lIns="0" tIns="0" rIns="0" bIns="0"/>
          <a:lstStyle/>
          <a:p>
            <a:pPr algn="just">
              <a:spcAft>
                <a:spcPts val="567"/>
              </a:spcAft>
            </a:pPr>
            <a:r>
              <a:rPr lang="en-US" sz="1900" strike="noStrike" spc="-1" dirty="0">
                <a:solidFill>
                  <a:srgbClr val="000000"/>
                </a:solidFill>
                <a:latin typeface="Source Sans Pro"/>
              </a:rPr>
              <a:t>Why adversarial examples exist and how is it feasible a model that is not </a:t>
            </a:r>
            <a:r>
              <a:rPr lang="en-US" sz="1900" strike="noStrike" spc="-1" dirty="0" err="1">
                <a:solidFill>
                  <a:srgbClr val="000000"/>
                </a:solidFill>
                <a:latin typeface="Source Sans Pro"/>
              </a:rPr>
              <a:t>overfitted</a:t>
            </a:r>
            <a:r>
              <a:rPr lang="en-US" sz="1900" strike="noStrike" spc="-1" dirty="0">
                <a:solidFill>
                  <a:srgbClr val="000000"/>
                </a:solidFill>
                <a:latin typeface="Source Sans Pro"/>
              </a:rPr>
              <a:t> and has high test/validation accuracy not to be functional in adversarial examples which are very similar to the original data?</a:t>
            </a:r>
          </a:p>
        </p:txBody>
      </p:sp>
      <p:sp>
        <p:nvSpPr>
          <p:cNvPr id="141" name="TextShape 3"/>
          <p:cNvSpPr txBox="1"/>
          <p:nvPr/>
        </p:nvSpPr>
        <p:spPr>
          <a:xfrm>
            <a:off x="6323011" y="3657600"/>
            <a:ext cx="4953001" cy="914400"/>
          </a:xfrm>
          <a:prstGeom prst="rect">
            <a:avLst/>
          </a:prstGeom>
          <a:noFill/>
          <a:ln>
            <a:noFill/>
          </a:ln>
        </p:spPr>
        <p:txBody>
          <a:bodyPr lIns="0" tIns="0" rIns="0" bIns="0"/>
          <a:lstStyle/>
          <a:p>
            <a:pPr algn="just">
              <a:spcAft>
                <a:spcPts val="567"/>
              </a:spcAft>
            </a:pPr>
            <a:r>
              <a:rPr lang="en-US" sz="1900" b="0" strike="noStrike" spc="-1" dirty="0">
                <a:solidFill>
                  <a:srgbClr val="000000"/>
                </a:solidFill>
                <a:latin typeface="Source Sans Pro"/>
                <a:ea typeface="Arial"/>
              </a:rPr>
              <a:t>Morpheus to Neo: “I imagine that right now you're feeling a bit like Alice, tumbling down the rabbit hole.”, The Matrix (1999)</a:t>
            </a:r>
            <a:endParaRPr lang="en-US" sz="1900" b="0" strike="noStrike" spc="-1" dirty="0">
              <a:solidFill>
                <a:srgbClr val="000000"/>
              </a:solidFill>
              <a:latin typeface="Source Sans Pro"/>
            </a:endParaRPr>
          </a:p>
        </p:txBody>
      </p:sp>
      <p:pic>
        <p:nvPicPr>
          <p:cNvPr id="6" name="5 - Εικόνα"/>
          <p:cNvPicPr/>
          <p:nvPr/>
        </p:nvPicPr>
        <p:blipFill>
          <a:blip r:embed="rId2"/>
          <a:stretch/>
        </p:blipFill>
        <p:spPr>
          <a:xfrm>
            <a:off x="1693862" y="2971800"/>
            <a:ext cx="4132512" cy="2286000"/>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The big question</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964372" y="2913564"/>
            <a:ext cx="7863840" cy="2953836"/>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Why do they exist?</a:t>
            </a:r>
          </a:p>
        </p:txBody>
      </p:sp>
      <p:sp>
        <p:nvSpPr>
          <p:cNvPr id="8" name="TextShape 3"/>
          <p:cNvSpPr txBox="1"/>
          <p:nvPr/>
        </p:nvSpPr>
        <p:spPr>
          <a:xfrm>
            <a:off x="1550987" y="1295400"/>
            <a:ext cx="5229225" cy="1322315"/>
          </a:xfrm>
          <a:prstGeom prst="rect">
            <a:avLst/>
          </a:prstGeom>
          <a:noFill/>
          <a:ln>
            <a:noFill/>
          </a:ln>
        </p:spPr>
        <p:txBody>
          <a:bodyPr lIns="0" tIns="0" rIns="0" bIns="0"/>
          <a:lstStyle/>
          <a:p>
            <a:pPr algn="just"/>
            <a:r>
              <a:rPr lang="en-US" sz="2000" spc="-1" dirty="0" smtClean="0">
                <a:solidFill>
                  <a:srgbClr val="000000"/>
                </a:solidFill>
                <a:latin typeface="Source Sans Pro"/>
              </a:rPr>
              <a:t>Is it due to </a:t>
            </a:r>
            <a:r>
              <a:rPr lang="en-US" sz="2000" spc="-1" dirty="0" err="1" smtClean="0">
                <a:solidFill>
                  <a:srgbClr val="000000"/>
                </a:solidFill>
                <a:latin typeface="Source Sans Pro"/>
              </a:rPr>
              <a:t>overfitting</a:t>
            </a:r>
            <a:r>
              <a:rPr lang="en-US" sz="2000" spc="-1" dirty="0" smtClean="0">
                <a:solidFill>
                  <a:srgbClr val="000000"/>
                </a:solidFill>
                <a:latin typeface="Source Sans Pro"/>
              </a:rPr>
              <a:t>?</a:t>
            </a:r>
          </a:p>
          <a:p>
            <a:pPr algn="just"/>
            <a:endParaRPr lang="en-US" sz="2000" spc="-1" dirty="0" smtClean="0">
              <a:solidFill>
                <a:srgbClr val="000000"/>
              </a:solidFill>
              <a:latin typeface="Source Sans Pro"/>
            </a:endParaRPr>
          </a:p>
          <a:p>
            <a:pPr algn="just"/>
            <a:r>
              <a:rPr lang="en-US" sz="2000" spc="-1" dirty="0" smtClean="0">
                <a:solidFill>
                  <a:srgbClr val="000000"/>
                </a:solidFill>
                <a:latin typeface="Source Sans Pro"/>
              </a:rPr>
              <a:t>a) an </a:t>
            </a:r>
            <a:r>
              <a:rPr lang="en-US" sz="2000" spc="-1" dirty="0" err="1" smtClean="0">
                <a:solidFill>
                  <a:srgbClr val="000000"/>
                </a:solidFill>
                <a:latin typeface="Source Sans Pro"/>
              </a:rPr>
              <a:t>overfitted</a:t>
            </a:r>
            <a:r>
              <a:rPr lang="en-US" sz="2000" spc="-1" dirty="0" smtClean="0">
                <a:solidFill>
                  <a:srgbClr val="000000"/>
                </a:solidFill>
                <a:latin typeface="Source Sans Pro"/>
              </a:rPr>
              <a:t> model is sensitive to small input changes since it learns the idiosyncrasies of input</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Introduction</a:t>
            </a:r>
            <a:endParaRPr lang="en-US" sz="3200" strike="noStrike" spc="-1" dirty="0" smtClean="0">
              <a:latin typeface="Source Sans Pro"/>
            </a:endParaRPr>
          </a:p>
          <a:p>
            <a:r>
              <a:rPr lang="en-US" sz="2400" spc="-1" dirty="0" smtClean="0">
                <a:solidFill>
                  <a:srgbClr val="3399FF"/>
                </a:solidFill>
                <a:latin typeface="Source Sans Pro"/>
              </a:rPr>
              <a:t>Thoughts on Machine Intelligence</a:t>
            </a:r>
          </a:p>
        </p:txBody>
      </p:sp>
      <p:sp>
        <p:nvSpPr>
          <p:cNvPr id="89" name="TextShape 2"/>
          <p:cNvSpPr txBox="1"/>
          <p:nvPr/>
        </p:nvSpPr>
        <p:spPr>
          <a:xfrm>
            <a:off x="1446212" y="2209800"/>
            <a:ext cx="6400800" cy="3891266"/>
          </a:xfrm>
          <a:prstGeom prst="rect">
            <a:avLst/>
          </a:prstGeom>
          <a:noFill/>
          <a:ln>
            <a:noFill/>
          </a:ln>
        </p:spPr>
        <p:txBody>
          <a:bodyPr lIns="0" tIns="0" rIns="0" bIns="0">
            <a:normAutofit lnSpcReduction="10000"/>
          </a:bodyPr>
          <a:lstStyle/>
          <a:p>
            <a:pPr marL="432000" indent="-324000" algn="just">
              <a:spcAft>
                <a:spcPts val="567"/>
              </a:spcAft>
              <a:buClr>
                <a:srgbClr val="000000"/>
              </a:buClr>
              <a:buSzPct val="45000"/>
              <a:buFont typeface="Wingdings" charset="2"/>
              <a:buChar char=""/>
            </a:pPr>
            <a:r>
              <a:rPr lang="en-US" sz="2100" b="0" strike="noStrike" spc="-1" dirty="0">
                <a:solidFill>
                  <a:srgbClr val="000000"/>
                </a:solidFill>
                <a:latin typeface="Source Sans Pro"/>
              </a:rPr>
              <a:t>“Can machines think?” (this was a really difficult question</a:t>
            </a:r>
            <a:r>
              <a:rPr lang="en-US" sz="2100" b="0" strike="noStrike" spc="-1" dirty="0" smtClean="0">
                <a:solidFill>
                  <a:srgbClr val="000000"/>
                </a:solidFill>
                <a:latin typeface="Source Sans Pro"/>
              </a:rPr>
              <a:t>)</a:t>
            </a:r>
          </a:p>
          <a:p>
            <a:pPr marL="432000" indent="-324000" algn="just">
              <a:spcAft>
                <a:spcPts val="567"/>
              </a:spcAft>
              <a:buClr>
                <a:srgbClr val="000000"/>
              </a:buClr>
              <a:buSzPct val="45000"/>
            </a:pPr>
            <a:endParaRPr lang="en-US" sz="2100" b="0" strike="noStrike" spc="-1" dirty="0">
              <a:solidFill>
                <a:srgbClr val="000000"/>
              </a:solidFill>
              <a:latin typeface="Source Sans Pro"/>
            </a:endParaRPr>
          </a:p>
          <a:p>
            <a:pPr marL="432000" indent="-324000" algn="just">
              <a:spcAft>
                <a:spcPts val="567"/>
              </a:spcAft>
              <a:buClr>
                <a:srgbClr val="000000"/>
              </a:buClr>
              <a:buSzPct val="45000"/>
              <a:buFont typeface="Wingdings" charset="2"/>
              <a:buChar char=""/>
            </a:pPr>
            <a:r>
              <a:rPr lang="en-US" sz="2100" b="0" strike="noStrike" spc="-1" dirty="0">
                <a:solidFill>
                  <a:srgbClr val="000000"/>
                </a:solidFill>
                <a:latin typeface="Source Sans Pro"/>
              </a:rPr>
              <a:t>“Can machines do what we can do?” (this question was more promising</a:t>
            </a:r>
            <a:r>
              <a:rPr lang="en-US" sz="2100" b="0" strike="noStrike" spc="-1" dirty="0" smtClean="0">
                <a:solidFill>
                  <a:srgbClr val="000000"/>
                </a:solidFill>
                <a:latin typeface="Source Sans Pro"/>
              </a:rPr>
              <a:t>)</a:t>
            </a:r>
            <a:endParaRPr lang="en-US" sz="2100" b="0" strike="noStrike" spc="-1" dirty="0">
              <a:solidFill>
                <a:srgbClr val="000000"/>
              </a:solidFill>
              <a:latin typeface="Source Sans Pro"/>
            </a:endParaRPr>
          </a:p>
          <a:p>
            <a:pPr marL="432000" indent="-324000" algn="just">
              <a:spcAft>
                <a:spcPts val="567"/>
              </a:spcAft>
              <a:buClr>
                <a:srgbClr val="000000"/>
              </a:buClr>
              <a:buSzPct val="45000"/>
            </a:pPr>
            <a:endParaRPr lang="en-US" sz="2100" b="0" strike="noStrike" spc="-1" dirty="0" smtClean="0">
              <a:solidFill>
                <a:srgbClr val="000000"/>
              </a:solidFill>
              <a:latin typeface="Source Sans Pro"/>
            </a:endParaRPr>
          </a:p>
          <a:p>
            <a:pPr marL="432000" indent="-324000" algn="just">
              <a:spcAft>
                <a:spcPts val="567"/>
              </a:spcAft>
              <a:buClr>
                <a:srgbClr val="000000"/>
              </a:buClr>
              <a:buSzPct val="45000"/>
              <a:buFont typeface="Wingdings" charset="2"/>
              <a:buChar char=""/>
            </a:pPr>
            <a:r>
              <a:rPr lang="en-US" sz="2100" b="0" strike="noStrike" spc="-1" dirty="0" smtClean="0">
                <a:solidFill>
                  <a:srgbClr val="000000"/>
                </a:solidFill>
                <a:latin typeface="Source Sans Pro"/>
              </a:rPr>
              <a:t>“</a:t>
            </a:r>
            <a:r>
              <a:rPr lang="en-US" sz="2100" b="0" strike="noStrike" spc="-1" dirty="0">
                <a:solidFill>
                  <a:srgbClr val="000000"/>
                </a:solidFill>
                <a:latin typeface="Source Sans Pro"/>
              </a:rPr>
              <a:t>Can a machine act indistinguishably from the way a thinker acts?” (Turing Test</a:t>
            </a:r>
            <a:r>
              <a:rPr lang="en-US" sz="2100" b="0" strike="noStrike" spc="-1" dirty="0" smtClean="0">
                <a:solidFill>
                  <a:srgbClr val="000000"/>
                </a:solidFill>
                <a:latin typeface="Source Sans Pro"/>
              </a:rPr>
              <a:t>)</a:t>
            </a:r>
            <a:endParaRPr lang="en-US" sz="2100" b="0" strike="noStrike" spc="-1" dirty="0">
              <a:solidFill>
                <a:srgbClr val="000000"/>
              </a:solidFill>
              <a:latin typeface="Source Sans Pro"/>
            </a:endParaRPr>
          </a:p>
          <a:p>
            <a:pPr marL="432000" indent="-324000" algn="just">
              <a:spcAft>
                <a:spcPts val="567"/>
              </a:spcAft>
              <a:buClr>
                <a:srgbClr val="000000"/>
              </a:buClr>
              <a:buSzPct val="45000"/>
            </a:pPr>
            <a:endParaRPr lang="en-US" sz="2100" b="0" strike="noStrike" spc="-1" dirty="0" smtClean="0">
              <a:solidFill>
                <a:srgbClr val="000000"/>
              </a:solidFill>
              <a:latin typeface="Source Sans Pro"/>
            </a:endParaRPr>
          </a:p>
          <a:p>
            <a:pPr marL="432000" indent="-324000" algn="just">
              <a:spcAft>
                <a:spcPts val="567"/>
              </a:spcAft>
              <a:buClr>
                <a:srgbClr val="000000"/>
              </a:buClr>
              <a:buSzPct val="45000"/>
              <a:buFont typeface="Wingdings" charset="2"/>
              <a:buChar char=""/>
            </a:pPr>
            <a:r>
              <a:rPr lang="en-US" sz="2100" spc="-1" dirty="0" smtClean="0">
                <a:solidFill>
                  <a:srgbClr val="000000"/>
                </a:solidFill>
                <a:latin typeface="Source Sans Pro"/>
              </a:rPr>
              <a:t>So, when the machines become intelligent we will not be able to prove that they are not</a:t>
            </a:r>
            <a:endParaRPr lang="en-US" sz="2100" b="0" strike="noStrike" spc="-1" dirty="0">
              <a:solidFill>
                <a:srgbClr val="000000"/>
              </a:solidFill>
              <a:latin typeface="Source Sans Pro"/>
            </a:endParaRPr>
          </a:p>
        </p:txBody>
      </p:sp>
      <p:sp>
        <p:nvSpPr>
          <p:cNvPr id="91" name="TextShape 3"/>
          <p:cNvSpPr txBox="1"/>
          <p:nvPr/>
        </p:nvSpPr>
        <p:spPr>
          <a:xfrm>
            <a:off x="1550987" y="1420885"/>
            <a:ext cx="9121464" cy="636515"/>
          </a:xfrm>
          <a:prstGeom prst="rect">
            <a:avLst/>
          </a:prstGeom>
          <a:noFill/>
          <a:ln>
            <a:noFill/>
          </a:ln>
        </p:spPr>
        <p:txBody>
          <a:bodyPr lIns="0" tIns="0" rIns="0" bIns="0"/>
          <a:lstStyle/>
          <a:p>
            <a:pPr algn="just">
              <a:spcAft>
                <a:spcPts val="567"/>
              </a:spcAft>
            </a:pPr>
            <a:r>
              <a:rPr lang="en-US" sz="2100" b="0" strike="noStrike" spc="-1" dirty="0">
                <a:solidFill>
                  <a:srgbClr val="000000"/>
                </a:solidFill>
                <a:latin typeface="Source Sans Pro"/>
              </a:rPr>
              <a:t>Alan Turing, “Computing Machinery and Intelligence”, 1950</a:t>
            </a:r>
          </a:p>
        </p:txBody>
      </p:sp>
      <p:pic>
        <p:nvPicPr>
          <p:cNvPr id="7" name="6 - Εικόνα"/>
          <p:cNvPicPr>
            <a:picLocks noChangeAspect="1"/>
          </p:cNvPicPr>
          <p:nvPr/>
        </p:nvPicPr>
        <p:blipFill>
          <a:blip r:embed="rId2" cstate="print"/>
          <a:stretch/>
        </p:blipFill>
        <p:spPr>
          <a:xfrm>
            <a:off x="8532812" y="2286000"/>
            <a:ext cx="2468880" cy="3334325"/>
          </a:xfrm>
          <a:prstGeom prst="rect">
            <a:avLst/>
          </a:prstGeom>
          <a:noFill/>
          <a:ln w="21600">
            <a:noFill/>
          </a:ln>
        </p:spPr>
      </p:pic>
      <p:sp>
        <p:nvSpPr>
          <p:cNvPr id="8" name="7 - Θέση αριθμού διαφάνειας"/>
          <p:cNvSpPr>
            <a:spLocks noGrp="1"/>
          </p:cNvSpPr>
          <p:nvPr>
            <p:ph type="sldNum" sz="quarter" idx="4"/>
          </p:nvPr>
        </p:nvSpPr>
        <p:spPr/>
        <p:txBody>
          <a:bodyPr/>
          <a:lstStyle/>
          <a:p>
            <a:fld id="{166879D8-F734-F240-8A02-9FE18ACCE031}"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741612" y="2721290"/>
            <a:ext cx="5120640" cy="329851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Why do they exist?</a:t>
            </a:r>
          </a:p>
        </p:txBody>
      </p:sp>
      <p:sp>
        <p:nvSpPr>
          <p:cNvPr id="8" name="TextShape 3"/>
          <p:cNvSpPr txBox="1"/>
          <p:nvPr/>
        </p:nvSpPr>
        <p:spPr>
          <a:xfrm>
            <a:off x="1550987" y="1295400"/>
            <a:ext cx="4727448" cy="1322315"/>
          </a:xfrm>
          <a:prstGeom prst="rect">
            <a:avLst/>
          </a:prstGeom>
          <a:noFill/>
          <a:ln>
            <a:noFill/>
          </a:ln>
        </p:spPr>
        <p:txBody>
          <a:bodyPr lIns="0" tIns="0" rIns="0" bIns="0"/>
          <a:lstStyle/>
          <a:p>
            <a:r>
              <a:rPr lang="en-US" sz="2000" spc="-1" dirty="0" smtClean="0">
                <a:solidFill>
                  <a:srgbClr val="000000"/>
                </a:solidFill>
                <a:latin typeface="Source Sans Pro"/>
              </a:rPr>
              <a:t>Is it due to </a:t>
            </a:r>
            <a:r>
              <a:rPr lang="en-US" sz="2000" spc="-1" dirty="0" err="1" smtClean="0">
                <a:solidFill>
                  <a:srgbClr val="000000"/>
                </a:solidFill>
                <a:latin typeface="Source Sans Pro"/>
              </a:rPr>
              <a:t>overfitting</a:t>
            </a:r>
            <a:r>
              <a:rPr lang="en-US" sz="2000" spc="-1" dirty="0" smtClean="0">
                <a:solidFill>
                  <a:srgbClr val="000000"/>
                </a:solidFill>
                <a:latin typeface="Source Sans Pro"/>
              </a:rPr>
              <a:t>?</a:t>
            </a:r>
          </a:p>
          <a:p>
            <a:endParaRPr lang="en-US" sz="2000" spc="-1" dirty="0" smtClean="0">
              <a:solidFill>
                <a:srgbClr val="000000"/>
              </a:solidFill>
              <a:latin typeface="Source Sans Pro"/>
            </a:endParaRPr>
          </a:p>
          <a:p>
            <a:pPr algn="just"/>
            <a:r>
              <a:rPr lang="en-US" sz="2000" spc="-1" dirty="0" smtClean="0">
                <a:solidFill>
                  <a:srgbClr val="000000"/>
                </a:solidFill>
                <a:latin typeface="Source Sans Pro"/>
              </a:rPr>
              <a:t>b) an </a:t>
            </a:r>
            <a:r>
              <a:rPr lang="en-US" sz="2000" spc="-1" dirty="0" err="1" smtClean="0">
                <a:solidFill>
                  <a:srgbClr val="000000"/>
                </a:solidFill>
                <a:latin typeface="Source Sans Pro"/>
              </a:rPr>
              <a:t>overfitted</a:t>
            </a:r>
            <a:r>
              <a:rPr lang="en-US" sz="2000" spc="-1" dirty="0" smtClean="0">
                <a:solidFill>
                  <a:srgbClr val="000000"/>
                </a:solidFill>
                <a:latin typeface="Source Sans Pro"/>
              </a:rPr>
              <a:t> model assigns some blobs of probabilities mass in unseen places of input</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2"/>
          <p:cNvSpPr txBox="1"/>
          <p:nvPr/>
        </p:nvSpPr>
        <p:spPr>
          <a:xfrm>
            <a:off x="1903413" y="2183965"/>
            <a:ext cx="7543799" cy="3454835"/>
          </a:xfrm>
          <a:prstGeom prst="rect">
            <a:avLst/>
          </a:prstGeom>
          <a:noFill/>
          <a:ln>
            <a:noFill/>
          </a:ln>
        </p:spPr>
        <p:txBody>
          <a:bodyPr lIns="0" tIns="0" rIns="0" bIns="0"/>
          <a:lstStyle/>
          <a:p>
            <a:pPr algn="just">
              <a:spcAft>
                <a:spcPts val="567"/>
              </a:spcAft>
            </a:pPr>
            <a:r>
              <a:rPr lang="en-US" sz="2200" strike="noStrike" spc="-1" dirty="0">
                <a:solidFill>
                  <a:srgbClr val="000000"/>
                </a:solidFill>
                <a:latin typeface="Source Sans Pro"/>
              </a:rPr>
              <a:t>If adversarial examples exist due to (a) and (b) then these are just the result of bad luck and should not be transferable between different model settings since different models give different probabilities in </a:t>
            </a:r>
            <a:r>
              <a:rPr lang="en-US" sz="2200" strike="noStrike" spc="-1" dirty="0" smtClean="0">
                <a:solidFill>
                  <a:srgbClr val="000000"/>
                </a:solidFill>
                <a:latin typeface="Source Sans Pro"/>
              </a:rPr>
              <a:t>unseen </a:t>
            </a:r>
            <a:r>
              <a:rPr lang="en-US" sz="2200" strike="noStrike" spc="-1" dirty="0">
                <a:solidFill>
                  <a:srgbClr val="000000"/>
                </a:solidFill>
                <a:latin typeface="Source Sans Pro"/>
              </a:rPr>
              <a:t>places of input.</a:t>
            </a:r>
          </a:p>
          <a:p>
            <a:pPr algn="just">
              <a:spcAft>
                <a:spcPts val="567"/>
              </a:spcAft>
            </a:pPr>
            <a:endParaRPr lang="en-US" sz="2200" strike="noStrike" spc="-1" dirty="0">
              <a:solidFill>
                <a:srgbClr val="000000"/>
              </a:solidFill>
              <a:latin typeface="Source Sans Pro"/>
            </a:endParaRPr>
          </a:p>
          <a:p>
            <a:pPr algn="just">
              <a:spcAft>
                <a:spcPts val="567"/>
              </a:spcAft>
            </a:pPr>
            <a:r>
              <a:rPr lang="en-US" sz="2200" strike="noStrike" spc="-1" dirty="0">
                <a:solidFill>
                  <a:srgbClr val="000000"/>
                </a:solidFill>
                <a:latin typeface="Source Sans Pro"/>
              </a:rPr>
              <a:t>However, the adversarial examples are transferable between different model settings and that seems that is something more systematic than random.</a:t>
            </a:r>
          </a:p>
        </p:txBody>
      </p:sp>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Why do they exist?</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2"/>
          <p:cNvSpPr txBox="1"/>
          <p:nvPr/>
        </p:nvSpPr>
        <p:spPr>
          <a:xfrm>
            <a:off x="1674812" y="2133600"/>
            <a:ext cx="4114800" cy="2226986"/>
          </a:xfrm>
          <a:prstGeom prst="rect">
            <a:avLst/>
          </a:prstGeom>
          <a:noFill/>
          <a:ln>
            <a:noFill/>
          </a:ln>
        </p:spPr>
        <p:txBody>
          <a:bodyPr lIns="0" tIns="0" rIns="0" bIns="0"/>
          <a:lstStyle/>
          <a:p>
            <a:pPr algn="just"/>
            <a:r>
              <a:rPr lang="en-US" sz="2200" b="0" strike="noStrike" spc="-1" dirty="0">
                <a:solidFill>
                  <a:srgbClr val="000000"/>
                </a:solidFill>
                <a:latin typeface="Source Sans Pro"/>
              </a:rPr>
              <a:t>Latest research supports that it is due to high-dimensional input and linearity of models</a:t>
            </a:r>
          </a:p>
          <a:p>
            <a:pPr algn="just"/>
            <a:endParaRPr lang="en-US" sz="2200" b="0" strike="noStrike" spc="-1" dirty="0">
              <a:solidFill>
                <a:srgbClr val="000000"/>
              </a:solidFill>
              <a:latin typeface="Source Sans Pro"/>
            </a:endParaRPr>
          </a:p>
          <a:p>
            <a:pPr algn="just"/>
            <a:r>
              <a:rPr lang="en-US" sz="2200" b="0" strike="noStrike" spc="-1" dirty="0">
                <a:solidFill>
                  <a:srgbClr val="000000"/>
                </a:solidFill>
                <a:latin typeface="Source Sans Pro"/>
              </a:rPr>
              <a:t>Many small pixel changes in high-dimensional input lead all together to a huge negative side effect</a:t>
            </a:r>
          </a:p>
        </p:txBody>
      </p:sp>
      <p:pic>
        <p:nvPicPr>
          <p:cNvPr id="5" name="4 - Εικόνα"/>
          <p:cNvPicPr/>
          <p:nvPr/>
        </p:nvPicPr>
        <p:blipFill>
          <a:blip r:embed="rId2"/>
          <a:stretch/>
        </p:blipFill>
        <p:spPr>
          <a:xfrm>
            <a:off x="6323012" y="2057400"/>
            <a:ext cx="3866760" cy="358092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Why do they exist?</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a:picLocks noChangeAspect="1"/>
          </p:cNvPicPr>
          <p:nvPr/>
        </p:nvPicPr>
        <p:blipFill>
          <a:blip r:embed="rId2"/>
          <a:stretch/>
        </p:blipFill>
        <p:spPr>
          <a:xfrm>
            <a:off x="6643052" y="2273431"/>
            <a:ext cx="3566160" cy="2374769"/>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Why do they exist?</a:t>
            </a:r>
          </a:p>
        </p:txBody>
      </p:sp>
      <p:sp>
        <p:nvSpPr>
          <p:cNvPr id="9" name="TextShape 2"/>
          <p:cNvSpPr txBox="1"/>
          <p:nvPr/>
        </p:nvSpPr>
        <p:spPr>
          <a:xfrm>
            <a:off x="1674812" y="2514600"/>
            <a:ext cx="4495800" cy="2590800"/>
          </a:xfrm>
          <a:prstGeom prst="rect">
            <a:avLst/>
          </a:prstGeom>
          <a:noFill/>
          <a:ln>
            <a:noFill/>
          </a:ln>
        </p:spPr>
        <p:txBody>
          <a:bodyPr lIns="0" tIns="0" rIns="0" bIns="0"/>
          <a:lstStyle/>
          <a:p>
            <a:pPr algn="just"/>
            <a:r>
              <a:rPr lang="en-US" sz="2000" spc="-1" dirty="0" smtClean="0">
                <a:solidFill>
                  <a:srgbClr val="000000"/>
                </a:solidFill>
                <a:latin typeface="Source Sans Pro"/>
              </a:rPr>
              <a:t>Linear models are quite pathological outside of the region where training data is concentrated (initial experiments with shallow linear models shown that this affects greatly the w</a:t>
            </a:r>
            <a:r>
              <a:rPr lang="en-US" sz="2000" spc="-1" baseline="30000" dirty="0" smtClean="0">
                <a:solidFill>
                  <a:srgbClr val="000000"/>
                </a:solidFill>
                <a:latin typeface="Source Sans Pro"/>
              </a:rPr>
              <a:t>T</a:t>
            </a:r>
            <a:r>
              <a:rPr lang="en-US" sz="2000" spc="-1" dirty="0" smtClean="0">
                <a:solidFill>
                  <a:srgbClr val="000000"/>
                </a:solidFill>
                <a:latin typeface="Source Sans Pro"/>
              </a:rPr>
              <a:t>x calculation and leads to wrong misclassification)</a:t>
            </a:r>
            <a:endParaRPr lang="en-US" sz="2000" spc="-1" dirty="0">
              <a:solidFill>
                <a:srgbClr val="000000"/>
              </a:solidFill>
              <a:latin typeface="Source Sans Pro"/>
            </a:endParaRPr>
          </a:p>
        </p:txBody>
      </p:sp>
      <p:sp>
        <p:nvSpPr>
          <p:cNvPr id="10" name="9 - Θέση αριθμού διαφάνειας"/>
          <p:cNvSpPr>
            <a:spLocks noGrp="1"/>
          </p:cNvSpPr>
          <p:nvPr>
            <p:ph type="sldNum" sz="quarter" idx="4"/>
          </p:nvPr>
        </p:nvSpPr>
        <p:spPr/>
        <p:txBody>
          <a:bodyPr/>
          <a:lstStyle/>
          <a:p>
            <a:fld id="{166879D8-F734-F240-8A02-9FE18ACCE031}"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3"/>
          <p:cNvSpPr txBox="1"/>
          <p:nvPr/>
        </p:nvSpPr>
        <p:spPr>
          <a:xfrm>
            <a:off x="1576456" y="4876800"/>
            <a:ext cx="9242356" cy="1219200"/>
          </a:xfrm>
          <a:prstGeom prst="rect">
            <a:avLst/>
          </a:prstGeom>
          <a:noFill/>
          <a:ln>
            <a:noFill/>
          </a:ln>
        </p:spPr>
        <p:txBody>
          <a:bodyPr lIns="0" tIns="0" rIns="0" bIns="0"/>
          <a:lstStyle/>
          <a:p>
            <a:pPr algn="ctr"/>
            <a:r>
              <a:rPr lang="en-US" sz="1900" b="0" strike="noStrike" spc="-1" dirty="0">
                <a:solidFill>
                  <a:srgbClr val="000000"/>
                </a:solidFill>
                <a:latin typeface="Source Sans Pro"/>
              </a:rPr>
              <a:t>“The fault is not in our stars, but in our activation functions, for they are piecewise linear</a:t>
            </a:r>
            <a:r>
              <a:rPr lang="en-US" sz="1900" b="0" strike="noStrike" spc="-1" dirty="0" smtClean="0">
                <a:solidFill>
                  <a:srgbClr val="000000"/>
                </a:solidFill>
                <a:latin typeface="Source Sans Pro"/>
              </a:rPr>
              <a:t>”</a:t>
            </a:r>
          </a:p>
          <a:p>
            <a:pPr algn="ctr"/>
            <a:endParaRPr lang="en-US" sz="1900" spc="-1" dirty="0" smtClean="0">
              <a:solidFill>
                <a:srgbClr val="000000"/>
              </a:solidFill>
              <a:latin typeface="Source Sans Pro"/>
            </a:endParaRPr>
          </a:p>
          <a:p>
            <a:pPr algn="ctr"/>
            <a:r>
              <a:rPr lang="en-US" sz="1900" spc="-1" dirty="0" smtClean="0">
                <a:solidFill>
                  <a:srgbClr val="000000"/>
                </a:solidFill>
                <a:latin typeface="Source Sans Pro"/>
              </a:rPr>
              <a:t>“Explaining and Harnessing Adversarial Examples”, 2014</a:t>
            </a:r>
          </a:p>
          <a:p>
            <a:pPr algn="ctr"/>
            <a:r>
              <a:rPr lang="en-US" sz="1900" spc="-1" dirty="0" smtClean="0">
                <a:solidFill>
                  <a:srgbClr val="000000"/>
                </a:solidFill>
                <a:latin typeface="Source Sans Pro"/>
              </a:rPr>
              <a:t>Ian J. </a:t>
            </a:r>
            <a:r>
              <a:rPr lang="en-US" sz="1900" spc="-1" dirty="0" err="1" smtClean="0">
                <a:solidFill>
                  <a:srgbClr val="000000"/>
                </a:solidFill>
                <a:latin typeface="Source Sans Pro"/>
              </a:rPr>
              <a:t>Goodfellow</a:t>
            </a:r>
            <a:r>
              <a:rPr lang="en-US" sz="1900" spc="-1" dirty="0" smtClean="0">
                <a:solidFill>
                  <a:srgbClr val="000000"/>
                </a:solidFill>
                <a:latin typeface="Source Sans Pro"/>
              </a:rPr>
              <a:t>, Jonathon </a:t>
            </a:r>
            <a:r>
              <a:rPr lang="en-US" sz="1900" spc="-1" dirty="0" err="1" smtClean="0">
                <a:solidFill>
                  <a:srgbClr val="000000"/>
                </a:solidFill>
                <a:latin typeface="Source Sans Pro"/>
              </a:rPr>
              <a:t>Shlens</a:t>
            </a:r>
            <a:r>
              <a:rPr lang="en-US" sz="1900" spc="-1" dirty="0" smtClean="0">
                <a:solidFill>
                  <a:srgbClr val="000000"/>
                </a:solidFill>
                <a:latin typeface="Source Sans Pro"/>
              </a:rPr>
              <a:t>, Christian </a:t>
            </a:r>
            <a:r>
              <a:rPr lang="en-US" sz="1900" spc="-1" dirty="0" err="1" smtClean="0">
                <a:solidFill>
                  <a:srgbClr val="000000"/>
                </a:solidFill>
                <a:latin typeface="Source Sans Pro"/>
              </a:rPr>
              <a:t>Szegedy</a:t>
            </a:r>
            <a:endParaRPr lang="en-US" sz="1900" b="0" strike="noStrike" spc="-1" dirty="0">
              <a:solidFill>
                <a:srgbClr val="000000"/>
              </a:solidFill>
              <a:latin typeface="Source Sans Pro"/>
            </a:endParaRPr>
          </a:p>
        </p:txBody>
      </p:sp>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Why do they exist?</a:t>
            </a:r>
          </a:p>
        </p:txBody>
      </p:sp>
      <p:sp>
        <p:nvSpPr>
          <p:cNvPr id="10" name="TextShape 2"/>
          <p:cNvSpPr txBox="1"/>
          <p:nvPr/>
        </p:nvSpPr>
        <p:spPr>
          <a:xfrm>
            <a:off x="1575990" y="1447800"/>
            <a:ext cx="6880622" cy="1492509"/>
          </a:xfrm>
          <a:prstGeom prst="rect">
            <a:avLst/>
          </a:prstGeom>
          <a:noFill/>
          <a:ln>
            <a:noFill/>
          </a:ln>
        </p:spPr>
        <p:txBody>
          <a:bodyPr lIns="0" tIns="0" rIns="0" bIns="0"/>
          <a:lstStyle/>
          <a:p>
            <a:pPr algn="just"/>
            <a:r>
              <a:rPr lang="en-US" sz="2000" b="0" strike="noStrike" spc="-1" dirty="0">
                <a:solidFill>
                  <a:srgbClr val="000000"/>
                </a:solidFill>
                <a:latin typeface="Source Sans Pro"/>
              </a:rPr>
              <a:t>Why adversarial examples exist also in non-linear models (e.g. Neural Networks)? Although by definition these are non-linear, are designed knowingly to be piecewise linear. Nowadays, state-of-the-art deep models have various piecewise linear elements.</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24</a:t>
            </a:fld>
            <a:endParaRPr lang="en-US" dirty="0"/>
          </a:p>
        </p:txBody>
      </p:sp>
      <p:pic>
        <p:nvPicPr>
          <p:cNvPr id="1026" name="Picture 2"/>
          <p:cNvPicPr>
            <a:picLocks noChangeAspect="1" noChangeArrowheads="1"/>
          </p:cNvPicPr>
          <p:nvPr/>
        </p:nvPicPr>
        <p:blipFill>
          <a:blip r:embed="rId2"/>
          <a:srcRect/>
          <a:stretch>
            <a:fillRect/>
          </a:stretch>
        </p:blipFill>
        <p:spPr bwMode="auto">
          <a:xfrm>
            <a:off x="1538230" y="3032182"/>
            <a:ext cx="9326880" cy="15327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p:cNvPicPr>
            <a:picLocks noChangeAspect="1"/>
          </p:cNvPicPr>
          <p:nvPr/>
        </p:nvPicPr>
        <p:blipFill>
          <a:blip r:embed="rId2"/>
          <a:stretch/>
        </p:blipFill>
        <p:spPr>
          <a:xfrm>
            <a:off x="1617812" y="1981200"/>
            <a:ext cx="4015800" cy="2661840"/>
          </a:xfrm>
          <a:prstGeom prst="rect">
            <a:avLst/>
          </a:prstGeom>
          <a:ln w="21600">
            <a:noFill/>
          </a:ln>
        </p:spPr>
      </p:pic>
      <p:pic>
        <p:nvPicPr>
          <p:cNvPr id="8" name="7 - Εικόνα"/>
          <p:cNvPicPr>
            <a:picLocks noChangeAspect="1"/>
          </p:cNvPicPr>
          <p:nvPr/>
        </p:nvPicPr>
        <p:blipFill>
          <a:blip r:embed="rId3" cstate="print"/>
          <a:stretch/>
        </p:blipFill>
        <p:spPr>
          <a:xfrm>
            <a:off x="6103937" y="1984440"/>
            <a:ext cx="3657600" cy="2660400"/>
          </a:xfrm>
          <a:prstGeom prst="rect">
            <a:avLst/>
          </a:prstGeom>
          <a:ln w="21600">
            <a:noFill/>
          </a:ln>
        </p:spPr>
      </p:pic>
      <p:sp>
        <p:nvSpPr>
          <p:cNvPr id="10"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Where does this lead us?</a:t>
            </a:r>
          </a:p>
        </p:txBody>
      </p:sp>
      <p:sp>
        <p:nvSpPr>
          <p:cNvPr id="11" name="TextShape 2"/>
          <p:cNvSpPr txBox="1"/>
          <p:nvPr/>
        </p:nvSpPr>
        <p:spPr>
          <a:xfrm>
            <a:off x="1598612" y="4876800"/>
            <a:ext cx="4038600" cy="655130"/>
          </a:xfrm>
          <a:prstGeom prst="rect">
            <a:avLst/>
          </a:prstGeom>
          <a:noFill/>
          <a:ln>
            <a:noFill/>
          </a:ln>
        </p:spPr>
        <p:txBody>
          <a:bodyPr lIns="0" tIns="0" rIns="0" bIns="0"/>
          <a:lstStyle/>
          <a:p>
            <a:pPr algn="ctr"/>
            <a:r>
              <a:rPr lang="en-US" sz="2200" b="0" strike="noStrike" spc="-1" dirty="0">
                <a:solidFill>
                  <a:srgbClr val="000000"/>
                </a:solidFill>
                <a:latin typeface="Source Sans Pro"/>
              </a:rPr>
              <a:t>Achilles Heel</a:t>
            </a:r>
          </a:p>
        </p:txBody>
      </p:sp>
      <p:sp>
        <p:nvSpPr>
          <p:cNvPr id="12" name="TextShape 3"/>
          <p:cNvSpPr txBox="1"/>
          <p:nvPr/>
        </p:nvSpPr>
        <p:spPr>
          <a:xfrm>
            <a:off x="6094412" y="4876800"/>
            <a:ext cx="3657600" cy="655130"/>
          </a:xfrm>
          <a:prstGeom prst="rect">
            <a:avLst/>
          </a:prstGeom>
          <a:noFill/>
          <a:ln>
            <a:noFill/>
          </a:ln>
        </p:spPr>
        <p:txBody>
          <a:bodyPr lIns="0" tIns="0" rIns="0" bIns="0"/>
          <a:lstStyle/>
          <a:p>
            <a:pPr algn="ctr"/>
            <a:r>
              <a:rPr lang="en-US" sz="2200" b="0" strike="noStrike" spc="-1" dirty="0">
                <a:solidFill>
                  <a:srgbClr val="000000"/>
                </a:solidFill>
                <a:latin typeface="Source Sans Pro"/>
              </a:rPr>
              <a:t>Potemkin Village</a:t>
            </a:r>
          </a:p>
        </p:txBody>
      </p:sp>
      <p:sp>
        <p:nvSpPr>
          <p:cNvPr id="13" name="12 - Θέση αριθμού διαφάνειας"/>
          <p:cNvSpPr>
            <a:spLocks noGrp="1"/>
          </p:cNvSpPr>
          <p:nvPr>
            <p:ph type="sldNum" sz="quarter" idx="4"/>
          </p:nvPr>
        </p:nvSpPr>
        <p:spPr/>
        <p:txBody>
          <a:bodyPr/>
          <a:lstStyle/>
          <a:p>
            <a:fld id="{166879D8-F734-F240-8A02-9FE18ACCE031}"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2"/>
          <p:cNvSpPr txBox="1"/>
          <p:nvPr/>
        </p:nvSpPr>
        <p:spPr>
          <a:xfrm>
            <a:off x="1827212" y="1653863"/>
            <a:ext cx="10503504" cy="2613337"/>
          </a:xfrm>
          <a:prstGeom prst="rect">
            <a:avLst/>
          </a:prstGeom>
          <a:noFill/>
          <a:ln>
            <a:noFill/>
          </a:ln>
        </p:spPr>
        <p:txBody>
          <a:bodyPr lIns="0" tIns="0" rIns="0" bIns="0"/>
          <a:lstStyle/>
          <a:p>
            <a:r>
              <a:rPr lang="en-US" sz="2000" b="0" strike="noStrike" spc="-1" dirty="0">
                <a:solidFill>
                  <a:srgbClr val="000000"/>
                </a:solidFill>
                <a:latin typeface="Source Sans Pro"/>
              </a:rPr>
              <a:t>Adversarial examples can be used</a:t>
            </a:r>
            <a:r>
              <a:rPr lang="en-US" sz="2000" b="0" strike="noStrike" spc="-1" dirty="0" smtClean="0">
                <a:solidFill>
                  <a:srgbClr val="000000"/>
                </a:solidFill>
                <a:latin typeface="Source Sans Pro"/>
              </a:rPr>
              <a:t>:</a:t>
            </a:r>
            <a:endParaRPr lang="en-US" sz="2000" b="0" strike="noStrike" spc="-1" dirty="0">
              <a:solidFill>
                <a:srgbClr val="000000"/>
              </a:solidFill>
              <a:latin typeface="Source Sans Pro"/>
            </a:endParaRPr>
          </a:p>
          <a:p>
            <a:endParaRPr lang="en-US" sz="2000" b="0" strike="noStrike" spc="-1" dirty="0">
              <a:solidFill>
                <a:srgbClr val="000000"/>
              </a:solidFill>
              <a:latin typeface="Source Sans Pro"/>
            </a:endParaRPr>
          </a:p>
          <a:p>
            <a:pPr marL="457200" indent="-228600">
              <a:lnSpc>
                <a:spcPct val="150000"/>
              </a:lnSpc>
              <a:buClr>
                <a:srgbClr val="000000"/>
              </a:buClr>
              <a:buSzPct val="45000"/>
              <a:buFont typeface="Wingdings" charset="2"/>
              <a:buChar char=""/>
            </a:pPr>
            <a:r>
              <a:rPr lang="en-US" sz="2000" b="0" strike="noStrike" spc="-1" dirty="0">
                <a:solidFill>
                  <a:srgbClr val="000000"/>
                </a:solidFill>
                <a:latin typeface="Source Sans Pro"/>
              </a:rPr>
              <a:t>to evaluate the robustness of a </a:t>
            </a:r>
            <a:r>
              <a:rPr lang="en-US" sz="2000" b="0" strike="noStrike" spc="-1" dirty="0" smtClean="0">
                <a:solidFill>
                  <a:srgbClr val="000000"/>
                </a:solidFill>
                <a:latin typeface="Source Sans Pro"/>
              </a:rPr>
              <a:t>model</a:t>
            </a:r>
            <a:endParaRPr lang="en-US" sz="2000" b="0" strike="noStrike" spc="-1" dirty="0">
              <a:solidFill>
                <a:srgbClr val="000000"/>
              </a:solidFill>
              <a:latin typeface="Source Sans Pro"/>
            </a:endParaRPr>
          </a:p>
          <a:p>
            <a:pPr marL="457200" indent="-228600">
              <a:lnSpc>
                <a:spcPct val="150000"/>
              </a:lnSpc>
              <a:buClr>
                <a:srgbClr val="000000"/>
              </a:buClr>
              <a:buSzPct val="45000"/>
              <a:buFont typeface="Wingdings" charset="2"/>
              <a:buChar char=""/>
            </a:pPr>
            <a:r>
              <a:rPr lang="en-US" sz="2000" b="0" strike="noStrike" spc="-1" dirty="0">
                <a:solidFill>
                  <a:srgbClr val="000000"/>
                </a:solidFill>
                <a:latin typeface="Source Sans Pro"/>
              </a:rPr>
              <a:t>to attack a model in order to break </a:t>
            </a:r>
            <a:r>
              <a:rPr lang="en-US" sz="2000" b="0" strike="noStrike" spc="-1" dirty="0" smtClean="0">
                <a:solidFill>
                  <a:srgbClr val="000000"/>
                </a:solidFill>
                <a:latin typeface="Source Sans Pro"/>
              </a:rPr>
              <a:t>it</a:t>
            </a:r>
          </a:p>
          <a:p>
            <a:pPr marL="457200" indent="-228600">
              <a:lnSpc>
                <a:spcPct val="150000"/>
              </a:lnSpc>
              <a:buClr>
                <a:srgbClr val="000000"/>
              </a:buClr>
              <a:buSzPct val="45000"/>
              <a:buFont typeface="Wingdings" charset="2"/>
              <a:buChar char=""/>
            </a:pPr>
            <a:r>
              <a:rPr lang="en-US" sz="2000" b="0" strike="noStrike" spc="-1" dirty="0" smtClean="0">
                <a:solidFill>
                  <a:srgbClr val="000000"/>
                </a:solidFill>
                <a:latin typeface="Source Sans Pro"/>
              </a:rPr>
              <a:t>in </a:t>
            </a:r>
            <a:r>
              <a:rPr lang="en-US" sz="2000" b="0" strike="noStrike" spc="-1" dirty="0">
                <a:solidFill>
                  <a:srgbClr val="000000"/>
                </a:solidFill>
                <a:latin typeface="Source Sans Pro"/>
              </a:rPr>
              <a:t>model training as a defensive </a:t>
            </a:r>
            <a:r>
              <a:rPr lang="en-US" sz="2000" b="0" strike="noStrike" spc="-1" dirty="0" smtClean="0">
                <a:solidFill>
                  <a:srgbClr val="000000"/>
                </a:solidFill>
                <a:latin typeface="Source Sans Pro"/>
              </a:rPr>
              <a:t>regularization technique</a:t>
            </a:r>
            <a:endParaRPr lang="en-US" sz="2000" b="0" strike="noStrike" spc="-1" dirty="0">
              <a:solidFill>
                <a:srgbClr val="000000"/>
              </a:solidFill>
              <a:latin typeface="Source Sans Pro"/>
            </a:endParaRPr>
          </a:p>
          <a:p>
            <a:pPr marL="457200" indent="-228600">
              <a:lnSpc>
                <a:spcPct val="150000"/>
              </a:lnSpc>
              <a:buClr>
                <a:srgbClr val="000000"/>
              </a:buClr>
              <a:buSzPct val="45000"/>
              <a:buFont typeface="Wingdings" charset="2"/>
              <a:buChar char=""/>
            </a:pPr>
            <a:r>
              <a:rPr lang="en-US" sz="2000" b="0" strike="noStrike" spc="-1" dirty="0">
                <a:solidFill>
                  <a:srgbClr val="000000"/>
                </a:solidFill>
                <a:latin typeface="Source Sans Pro"/>
              </a:rPr>
              <a:t>concealment / misclassification (</a:t>
            </a:r>
            <a:r>
              <a:rPr lang="en-US" sz="2000" b="0" strike="noStrike" spc="-1" dirty="0" err="1">
                <a:solidFill>
                  <a:srgbClr val="000000"/>
                </a:solidFill>
                <a:latin typeface="Source Sans Pro"/>
              </a:rPr>
              <a:t>e.g</a:t>
            </a:r>
            <a:r>
              <a:rPr lang="en-US" sz="2000" b="0" strike="noStrike" spc="-1" dirty="0">
                <a:solidFill>
                  <a:srgbClr val="000000"/>
                </a:solidFill>
                <a:latin typeface="Source Sans Pro"/>
              </a:rPr>
              <a:t>: de-detection / de-identification)</a:t>
            </a:r>
          </a:p>
        </p:txBody>
      </p:sp>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How useful they are?</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Multiple ways to create them!</a:t>
            </a:r>
          </a:p>
        </p:txBody>
      </p:sp>
      <p:sp>
        <p:nvSpPr>
          <p:cNvPr id="11" name="TextShape 2"/>
          <p:cNvSpPr txBox="1"/>
          <p:nvPr/>
        </p:nvSpPr>
        <p:spPr>
          <a:xfrm>
            <a:off x="1979612" y="1676400"/>
            <a:ext cx="6400800" cy="3352800"/>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Random / Non-random input</a:t>
            </a:r>
          </a:p>
          <a:p>
            <a:pPr>
              <a:buFont typeface="Arial" pitchFamily="34" charset="0"/>
              <a:buChar char="•"/>
            </a:pPr>
            <a:r>
              <a:rPr lang="en-US" sz="2000" spc="-1" dirty="0" smtClean="0">
                <a:solidFill>
                  <a:srgbClr val="000000"/>
                </a:solidFill>
                <a:latin typeface="Source Sans Pro"/>
              </a:rPr>
              <a:t>  Attack Method Frequency</a:t>
            </a:r>
          </a:p>
          <a:p>
            <a:pPr>
              <a:buFont typeface="Arial" pitchFamily="34" charset="0"/>
              <a:buChar char="•"/>
            </a:pPr>
            <a:r>
              <a:rPr lang="en-US" sz="2000" spc="-1" dirty="0" smtClean="0">
                <a:solidFill>
                  <a:srgbClr val="000000"/>
                </a:solidFill>
                <a:latin typeface="Source Sans Pro"/>
              </a:rPr>
              <a:t>  Adversarial Specificity</a:t>
            </a:r>
          </a:p>
          <a:p>
            <a:pPr>
              <a:buFont typeface="Arial" pitchFamily="34" charset="0"/>
              <a:buChar char="•"/>
            </a:pPr>
            <a:r>
              <a:rPr lang="en-US" sz="2000" spc="-1" dirty="0" smtClean="0">
                <a:solidFill>
                  <a:srgbClr val="000000"/>
                </a:solidFill>
                <a:latin typeface="Source Sans Pro"/>
              </a:rPr>
              <a:t>  Perturbation Scope</a:t>
            </a:r>
          </a:p>
          <a:p>
            <a:pPr>
              <a:buFont typeface="Arial" pitchFamily="34" charset="0"/>
              <a:buChar char="•"/>
            </a:pPr>
            <a:r>
              <a:rPr lang="en-US" sz="2000" spc="-1" dirty="0" smtClean="0">
                <a:solidFill>
                  <a:srgbClr val="000000"/>
                </a:solidFill>
                <a:latin typeface="Source Sans Pro"/>
              </a:rPr>
              <a:t>  Perturbation Measurement</a:t>
            </a:r>
          </a:p>
          <a:p>
            <a:pPr>
              <a:buFont typeface="Arial" pitchFamily="34" charset="0"/>
              <a:buChar char="•"/>
            </a:pPr>
            <a:r>
              <a:rPr lang="en-US" sz="2000" spc="-1" dirty="0" smtClean="0">
                <a:solidFill>
                  <a:srgbClr val="000000"/>
                </a:solidFill>
                <a:latin typeface="Source Sans Pro"/>
              </a:rPr>
              <a:t>  Realistic / Non-realistic Output</a:t>
            </a:r>
          </a:p>
          <a:p>
            <a:pPr>
              <a:buFont typeface="Arial" pitchFamily="34" charset="0"/>
              <a:buChar char="•"/>
            </a:pPr>
            <a:r>
              <a:rPr lang="en-US" sz="2000" spc="-1" dirty="0" smtClean="0">
                <a:solidFill>
                  <a:srgbClr val="000000"/>
                </a:solidFill>
                <a:latin typeface="Source Sans Pro"/>
              </a:rPr>
              <a:t>  Adversarial Falsification</a:t>
            </a:r>
          </a:p>
          <a:p>
            <a:pPr>
              <a:buFont typeface="Arial" pitchFamily="34" charset="0"/>
              <a:buChar char="•"/>
            </a:pPr>
            <a:r>
              <a:rPr lang="en-US" sz="2000" spc="-1" dirty="0" smtClean="0">
                <a:solidFill>
                  <a:srgbClr val="000000"/>
                </a:solidFill>
                <a:latin typeface="Source Sans Pro"/>
              </a:rPr>
              <a:t>  Adversary Knowledge</a:t>
            </a:r>
          </a:p>
          <a:p>
            <a:pPr>
              <a:buFont typeface="Arial" pitchFamily="34" charset="0"/>
              <a:buChar char="•"/>
            </a:pPr>
            <a:r>
              <a:rPr lang="en-US" sz="2000" spc="-1" dirty="0" smtClean="0">
                <a:solidFill>
                  <a:srgbClr val="000000"/>
                </a:solidFill>
                <a:latin typeface="Source Sans Pro"/>
              </a:rPr>
              <a:t>  Attack Method</a:t>
            </a:r>
          </a:p>
        </p:txBody>
      </p:sp>
      <p:sp>
        <p:nvSpPr>
          <p:cNvPr id="13" name="12 - Θέση αριθμού διαφάνειας"/>
          <p:cNvSpPr>
            <a:spLocks noGrp="1"/>
          </p:cNvSpPr>
          <p:nvPr>
            <p:ph type="sldNum" sz="quarter" idx="4"/>
          </p:nvPr>
        </p:nvSpPr>
        <p:spPr/>
        <p:txBody>
          <a:bodyPr/>
          <a:lstStyle/>
          <a:p>
            <a:fld id="{166879D8-F734-F240-8A02-9FE18ACCE031}"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2"/>
          <p:cNvSpPr txBox="1"/>
          <p:nvPr/>
        </p:nvSpPr>
        <p:spPr>
          <a:xfrm>
            <a:off x="1751012" y="2011870"/>
            <a:ext cx="8298051" cy="959930"/>
          </a:xfrm>
          <a:prstGeom prst="rect">
            <a:avLst/>
          </a:prstGeom>
          <a:noFill/>
          <a:ln>
            <a:noFill/>
          </a:ln>
        </p:spPr>
        <p:txBody>
          <a:bodyPr lIns="0" tIns="0" rIns="0" bIns="0"/>
          <a:lstStyle/>
          <a:p>
            <a:pPr>
              <a:lnSpc>
                <a:spcPct val="150000"/>
              </a:lnSpc>
              <a:buFont typeface="Arial" pitchFamily="34" charset="0"/>
              <a:buChar char="•"/>
            </a:pPr>
            <a:r>
              <a:rPr lang="en-US" sz="2000" b="1" spc="-1" dirty="0" smtClean="0">
                <a:solidFill>
                  <a:srgbClr val="000000"/>
                </a:solidFill>
                <a:latin typeface="Source Sans Pro"/>
              </a:rPr>
              <a:t>  </a:t>
            </a:r>
            <a:r>
              <a:rPr lang="en-US" sz="2000" b="1" strike="noStrike" spc="-1" dirty="0" smtClean="0">
                <a:solidFill>
                  <a:srgbClr val="000000"/>
                </a:solidFill>
                <a:latin typeface="Source Sans Pro"/>
              </a:rPr>
              <a:t>Random:</a:t>
            </a:r>
            <a:r>
              <a:rPr lang="en-US" sz="2000" spc="-1" dirty="0">
                <a:solidFill>
                  <a:srgbClr val="000000"/>
                </a:solidFill>
                <a:latin typeface="Source Sans Pro"/>
              </a:rPr>
              <a:t> </a:t>
            </a:r>
            <a:r>
              <a:rPr lang="en-US" sz="2000" b="0" strike="noStrike" spc="-1" dirty="0" smtClean="0">
                <a:solidFill>
                  <a:srgbClr val="000000"/>
                </a:solidFill>
                <a:latin typeface="Source Sans Pro"/>
              </a:rPr>
              <a:t>From </a:t>
            </a:r>
            <a:r>
              <a:rPr lang="en-US" sz="2000" b="0" strike="noStrike" spc="-1" dirty="0">
                <a:solidFill>
                  <a:srgbClr val="000000"/>
                </a:solidFill>
                <a:latin typeface="Source Sans Pro"/>
              </a:rPr>
              <a:t>uniform, Gaussian (normal) or other probability </a:t>
            </a:r>
            <a:r>
              <a:rPr lang="en-US" sz="2000" b="0" strike="noStrike" spc="-1" dirty="0" smtClean="0">
                <a:solidFill>
                  <a:srgbClr val="000000"/>
                </a:solidFill>
                <a:latin typeface="Source Sans Pro"/>
              </a:rPr>
              <a:t>distribution</a:t>
            </a:r>
          </a:p>
          <a:p>
            <a:pPr>
              <a:lnSpc>
                <a:spcPct val="150000"/>
              </a:lnSpc>
              <a:buFont typeface="Arial" pitchFamily="34" charset="0"/>
              <a:buChar char="•"/>
            </a:pPr>
            <a:r>
              <a:rPr lang="en-US" sz="2000" b="1" spc="-1" dirty="0" smtClean="0">
                <a:solidFill>
                  <a:srgbClr val="000000"/>
                </a:solidFill>
                <a:latin typeface="Source Sans Pro"/>
              </a:rPr>
              <a:t>  Non-random: </a:t>
            </a:r>
            <a:r>
              <a:rPr lang="en-US" sz="2000" spc="-1" dirty="0" smtClean="0">
                <a:solidFill>
                  <a:srgbClr val="000000"/>
                </a:solidFill>
                <a:latin typeface="Source Sans Pro"/>
              </a:rPr>
              <a:t>Any example from the training / validation / test data set</a:t>
            </a:r>
            <a:endParaRPr lang="en-US" sz="2000" b="0" strike="noStrike" spc="-1" dirty="0">
              <a:solidFill>
                <a:srgbClr val="000000"/>
              </a:solidFill>
              <a:latin typeface="Source Sans Pro"/>
            </a:endParaRPr>
          </a:p>
        </p:txBody>
      </p:sp>
      <p:pic>
        <p:nvPicPr>
          <p:cNvPr id="7" name="6 - Εικόνα"/>
          <p:cNvPicPr>
            <a:picLocks noChangeAspect="1"/>
          </p:cNvPicPr>
          <p:nvPr/>
        </p:nvPicPr>
        <p:blipFill>
          <a:blip r:embed="rId2" cstate="print"/>
          <a:stretch/>
        </p:blipFill>
        <p:spPr>
          <a:xfrm>
            <a:off x="2680652" y="3505200"/>
            <a:ext cx="2194560" cy="2194560"/>
          </a:xfrm>
          <a:prstGeom prst="rect">
            <a:avLst/>
          </a:prstGeom>
          <a:ln w="21600">
            <a:noFill/>
          </a:ln>
        </p:spPr>
      </p:pic>
      <p:pic>
        <p:nvPicPr>
          <p:cNvPr id="8" name="7 - Εικόνα"/>
          <p:cNvPicPr>
            <a:picLocks noChangeAspect="1"/>
          </p:cNvPicPr>
          <p:nvPr/>
        </p:nvPicPr>
        <p:blipFill>
          <a:blip r:embed="rId3" cstate="print"/>
          <a:stretch/>
        </p:blipFill>
        <p:spPr>
          <a:xfrm>
            <a:off x="5164772" y="3505200"/>
            <a:ext cx="3291840" cy="2194398"/>
          </a:xfrm>
          <a:prstGeom prst="rect">
            <a:avLst/>
          </a:prstGeom>
          <a:ln w="21600">
            <a:noFill/>
          </a:ln>
        </p:spPr>
      </p:pic>
      <p:sp>
        <p:nvSpPr>
          <p:cNvPr id="10"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Random / Non-random input</a:t>
            </a:r>
          </a:p>
        </p:txBody>
      </p:sp>
      <p:sp>
        <p:nvSpPr>
          <p:cNvPr id="11" name="10 - Θέση αριθμού διαφάνειας"/>
          <p:cNvSpPr>
            <a:spLocks noGrp="1"/>
          </p:cNvSpPr>
          <p:nvPr>
            <p:ph type="sldNum" sz="quarter" idx="4"/>
          </p:nvPr>
        </p:nvSpPr>
        <p:spPr/>
        <p:txBody>
          <a:bodyPr/>
          <a:lstStyle/>
          <a:p>
            <a:fld id="{166879D8-F734-F240-8A02-9FE18ACCE031}"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2"/>
          <p:cNvSpPr txBox="1"/>
          <p:nvPr/>
        </p:nvSpPr>
        <p:spPr>
          <a:xfrm>
            <a:off x="1639032" y="1581256"/>
            <a:ext cx="10017980" cy="2609744"/>
          </a:xfrm>
          <a:prstGeom prst="rect">
            <a:avLst/>
          </a:prstGeom>
          <a:noFill/>
          <a:ln>
            <a:noFill/>
          </a:ln>
        </p:spPr>
        <p:txBody>
          <a:bodyPr lIns="0" tIns="0" rIns="0" bIns="0"/>
          <a:lstStyle/>
          <a:p>
            <a:pPr>
              <a:buFont typeface="Arial" pitchFamily="34" charset="0"/>
              <a:buChar char="•"/>
            </a:pPr>
            <a:r>
              <a:rPr lang="en-US" sz="1900" b="1" spc="-1" dirty="0" smtClean="0">
                <a:solidFill>
                  <a:srgbClr val="000000"/>
                </a:solidFill>
                <a:latin typeface="Source Sans Pro"/>
              </a:rPr>
              <a:t>  One-time: </a:t>
            </a:r>
            <a:r>
              <a:rPr lang="en-US" sz="1900" spc="-1" dirty="0" smtClean="0">
                <a:solidFill>
                  <a:srgbClr val="000000"/>
                </a:solidFill>
                <a:latin typeface="Source Sans Pro"/>
              </a:rPr>
              <a:t>Take only one time to optimize adversarial examples</a:t>
            </a:r>
          </a:p>
          <a:p>
            <a:pPr>
              <a:buFont typeface="Arial" pitchFamily="34" charset="0"/>
              <a:buChar char="•"/>
            </a:pPr>
            <a:endParaRPr lang="en-US" sz="1900" spc="-1" dirty="0" smtClean="0">
              <a:solidFill>
                <a:srgbClr val="000000"/>
              </a:solidFill>
              <a:latin typeface="Source Sans Pro"/>
            </a:endParaRPr>
          </a:p>
          <a:p>
            <a:pPr>
              <a:buFont typeface="Arial" pitchFamily="34" charset="0"/>
              <a:buChar char="•"/>
            </a:pPr>
            <a:r>
              <a:rPr lang="en-US" sz="1900" b="1" spc="-1" dirty="0" smtClean="0">
                <a:solidFill>
                  <a:srgbClr val="000000"/>
                </a:solidFill>
                <a:latin typeface="Source Sans Pro"/>
              </a:rPr>
              <a:t>  Iterative: </a:t>
            </a:r>
            <a:r>
              <a:rPr lang="en-US" sz="1900" spc="-1" dirty="0" smtClean="0">
                <a:solidFill>
                  <a:srgbClr val="000000"/>
                </a:solidFill>
                <a:latin typeface="Source Sans Pro"/>
              </a:rPr>
              <a:t>Multiple times to update the adversarial examples</a:t>
            </a:r>
            <a:endParaRPr lang="en-US" sz="1900" b="0" strike="noStrike" spc="-1" dirty="0">
              <a:solidFill>
                <a:srgbClr val="000000"/>
              </a:solidFill>
              <a:latin typeface="Source Sans Pro"/>
            </a:endParaRPr>
          </a:p>
        </p:txBody>
      </p:sp>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 Frequency</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29</a:t>
            </a:fld>
            <a:endParaRPr lang="en-US" dirty="0"/>
          </a:p>
        </p:txBody>
      </p:sp>
      <p:sp>
        <p:nvSpPr>
          <p:cNvPr id="7" name="TextShape 1"/>
          <p:cNvSpPr txBox="1"/>
          <p:nvPr/>
        </p:nvSpPr>
        <p:spPr>
          <a:xfrm>
            <a:off x="1370012" y="2899038"/>
            <a:ext cx="10818813" cy="529962"/>
          </a:xfrm>
          <a:prstGeom prst="rect">
            <a:avLst/>
          </a:prstGeom>
          <a:noFill/>
          <a:ln>
            <a:noFill/>
          </a:ln>
        </p:spPr>
        <p:txBody>
          <a:bodyPr lIns="0" tIns="0" rIns="0" bIns="0" anchor="ctr"/>
          <a:lstStyle/>
          <a:p>
            <a:r>
              <a:rPr lang="en-US" sz="2400" spc="-1" dirty="0" smtClean="0">
                <a:solidFill>
                  <a:srgbClr val="3399FF"/>
                </a:solidFill>
                <a:latin typeface="Source Sans Pro"/>
              </a:rPr>
              <a:t>Adversarial Specificity</a:t>
            </a:r>
          </a:p>
        </p:txBody>
      </p:sp>
      <p:sp>
        <p:nvSpPr>
          <p:cNvPr id="8" name="TextShape 2"/>
          <p:cNvSpPr txBox="1"/>
          <p:nvPr/>
        </p:nvSpPr>
        <p:spPr>
          <a:xfrm>
            <a:off x="1639032" y="3810000"/>
            <a:ext cx="10322780" cy="2609744"/>
          </a:xfrm>
          <a:prstGeom prst="rect">
            <a:avLst/>
          </a:prstGeom>
          <a:noFill/>
          <a:ln>
            <a:noFill/>
          </a:ln>
        </p:spPr>
        <p:txBody>
          <a:bodyPr lIns="0" tIns="0" rIns="0" bIns="0"/>
          <a:lstStyle/>
          <a:p>
            <a:pPr>
              <a:buFont typeface="Arial" pitchFamily="34" charset="0"/>
              <a:buChar char="•"/>
            </a:pPr>
            <a:r>
              <a:rPr lang="en-US" sz="1900" b="1" spc="-1" dirty="0" smtClean="0">
                <a:solidFill>
                  <a:srgbClr val="000000"/>
                </a:solidFill>
                <a:latin typeface="Source Sans Pro"/>
              </a:rPr>
              <a:t>  Targeted: </a:t>
            </a:r>
            <a:r>
              <a:rPr lang="en-US" sz="1900" spc="-1" dirty="0" smtClean="0">
                <a:solidFill>
                  <a:srgbClr val="000000"/>
                </a:solidFill>
                <a:latin typeface="Source Sans Pro"/>
              </a:rPr>
              <a:t>Find an input that is misclassified as a specific label</a:t>
            </a:r>
          </a:p>
          <a:p>
            <a:pPr>
              <a:buFont typeface="Arial" pitchFamily="34" charset="0"/>
              <a:buChar char="•"/>
            </a:pPr>
            <a:endParaRPr lang="en-US" sz="1900" spc="-1" dirty="0" smtClean="0">
              <a:solidFill>
                <a:srgbClr val="000000"/>
              </a:solidFill>
              <a:latin typeface="Source Sans Pro"/>
            </a:endParaRPr>
          </a:p>
          <a:p>
            <a:pPr>
              <a:buFont typeface="Arial" pitchFamily="34" charset="0"/>
              <a:buChar char="•"/>
            </a:pPr>
            <a:r>
              <a:rPr lang="en-US" sz="1900" b="1" spc="-1" dirty="0" smtClean="0">
                <a:solidFill>
                  <a:srgbClr val="000000"/>
                </a:solidFill>
                <a:latin typeface="Source Sans Pro"/>
              </a:rPr>
              <a:t>  Non-targeted: </a:t>
            </a:r>
            <a:r>
              <a:rPr lang="en-US" sz="1900" spc="-1" dirty="0" smtClean="0">
                <a:solidFill>
                  <a:srgbClr val="000000"/>
                </a:solidFill>
                <a:latin typeface="Source Sans Pro"/>
              </a:rPr>
              <a:t>Find an input that is misclassified in a label just different than the ground truth</a:t>
            </a:r>
            <a:endParaRPr lang="en-US" sz="1900" spc="-1" dirty="0">
              <a:solidFill>
                <a:srgbClr val="000000"/>
              </a:solidFill>
              <a:latin typeface="Source Sans Pr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552892" y="1752600"/>
            <a:ext cx="9418320" cy="4404249"/>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Important history of Artificial Intelligence</a:t>
            </a:r>
          </a:p>
        </p:txBody>
      </p:sp>
      <p:sp>
        <p:nvSpPr>
          <p:cNvPr id="8" name="TextShape 3"/>
          <p:cNvSpPr txBox="1"/>
          <p:nvPr/>
        </p:nvSpPr>
        <p:spPr>
          <a:xfrm>
            <a:off x="1550987" y="1420885"/>
            <a:ext cx="9121464" cy="636515"/>
          </a:xfrm>
          <a:prstGeom prst="rect">
            <a:avLst/>
          </a:prstGeom>
          <a:noFill/>
          <a:ln>
            <a:noFill/>
          </a:ln>
        </p:spPr>
        <p:txBody>
          <a:bodyPr lIns="0" tIns="0" rIns="0" bIns="0"/>
          <a:lstStyle/>
          <a:p>
            <a:pPr algn="just">
              <a:spcAft>
                <a:spcPts val="567"/>
              </a:spcAft>
            </a:pPr>
            <a:r>
              <a:rPr lang="en-US" sz="2100" spc="-1" dirty="0" smtClean="0">
                <a:solidFill>
                  <a:srgbClr val="000000"/>
                </a:solidFill>
                <a:latin typeface="Source Sans Pro"/>
              </a:rPr>
              <a:t>We had a long journey… and we are still at the birth of it...</a:t>
            </a:r>
            <a:endParaRPr lang="en-US" sz="21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Targeted / Non-targeted Definition</a:t>
            </a:r>
          </a:p>
        </p:txBody>
      </p:sp>
      <p:sp>
        <p:nvSpPr>
          <p:cNvPr id="7" name="6 - Θέση αριθμού διαφάνειας"/>
          <p:cNvSpPr>
            <a:spLocks noGrp="1"/>
          </p:cNvSpPr>
          <p:nvPr>
            <p:ph type="sldNum" sz="quarter" idx="4"/>
          </p:nvPr>
        </p:nvSpPr>
        <p:spPr/>
        <p:txBody>
          <a:bodyPr/>
          <a:lstStyle/>
          <a:p>
            <a:fld id="{166879D8-F734-F240-8A02-9FE18ACCE031}" type="slidenum">
              <a:rPr lang="en-US" smtClean="0"/>
              <a:pPr/>
              <a:t>30</a:t>
            </a:fld>
            <a:endParaRPr lang="en-US" dirty="0"/>
          </a:p>
        </p:txBody>
      </p:sp>
      <p:pic>
        <p:nvPicPr>
          <p:cNvPr id="5123" name="Picture 3"/>
          <p:cNvPicPr>
            <a:picLocks noChangeAspect="1" noChangeArrowheads="1"/>
          </p:cNvPicPr>
          <p:nvPr/>
        </p:nvPicPr>
        <p:blipFill>
          <a:blip r:embed="rId2"/>
          <a:srcRect/>
          <a:stretch>
            <a:fillRect/>
          </a:stretch>
        </p:blipFill>
        <p:spPr bwMode="auto">
          <a:xfrm>
            <a:off x="1370012" y="1904792"/>
            <a:ext cx="9144000" cy="35816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a:stretch/>
        </p:blipFill>
        <p:spPr>
          <a:xfrm>
            <a:off x="1903412" y="2362200"/>
            <a:ext cx="8187120" cy="311904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Perturbation Scope</a:t>
            </a:r>
          </a:p>
        </p:txBody>
      </p:sp>
      <p:sp>
        <p:nvSpPr>
          <p:cNvPr id="8" name="TextShape 3"/>
          <p:cNvSpPr txBox="1"/>
          <p:nvPr/>
        </p:nvSpPr>
        <p:spPr>
          <a:xfrm>
            <a:off x="1550987" y="1524000"/>
            <a:ext cx="7134226" cy="941315"/>
          </a:xfrm>
          <a:prstGeom prst="rect">
            <a:avLst/>
          </a:prstGeom>
          <a:noFill/>
          <a:ln>
            <a:noFill/>
          </a:ln>
        </p:spPr>
        <p:txBody>
          <a:bodyPr lIns="0" tIns="0" rIns="0" bIns="0"/>
          <a:lstStyle/>
          <a:p>
            <a:pPr>
              <a:buFont typeface="Arial" pitchFamily="34" charset="0"/>
              <a:buChar char="•"/>
            </a:pPr>
            <a:r>
              <a:rPr lang="en-US" sz="2000" b="1" spc="-1" dirty="0" smtClean="0">
                <a:solidFill>
                  <a:srgbClr val="000000"/>
                </a:solidFill>
                <a:latin typeface="Source Sans Pro"/>
              </a:rPr>
              <a:t>  Individual:</a:t>
            </a:r>
            <a:r>
              <a:rPr lang="en-US" sz="2000" spc="-1" dirty="0" smtClean="0">
                <a:solidFill>
                  <a:srgbClr val="000000"/>
                </a:solidFill>
                <a:latin typeface="Source Sans Pro"/>
              </a:rPr>
              <a:t> Each image has its own individual perturbation</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4418012" y="1805576"/>
            <a:ext cx="3200400" cy="4290424"/>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Perturbation Scope</a:t>
            </a:r>
          </a:p>
        </p:txBody>
      </p:sp>
      <p:sp>
        <p:nvSpPr>
          <p:cNvPr id="183" name="TextShape 2"/>
          <p:cNvSpPr txBox="1"/>
          <p:nvPr/>
        </p:nvSpPr>
        <p:spPr>
          <a:xfrm>
            <a:off x="1674812" y="1295400"/>
            <a:ext cx="6858000" cy="1045582"/>
          </a:xfrm>
          <a:prstGeom prst="rect">
            <a:avLst/>
          </a:prstGeom>
          <a:noFill/>
          <a:ln>
            <a:noFill/>
          </a:ln>
        </p:spPr>
        <p:txBody>
          <a:bodyPr lIns="0" tIns="0" rIns="0" bIns="0"/>
          <a:lstStyle/>
          <a:p>
            <a:pPr algn="just">
              <a:spcAft>
                <a:spcPts val="567"/>
              </a:spcAft>
              <a:buFont typeface="Arial" pitchFamily="34" charset="0"/>
              <a:buChar char="•"/>
            </a:pPr>
            <a:r>
              <a:rPr lang="en-US" sz="2000" b="1" strike="noStrike" spc="-1" dirty="0" smtClean="0">
                <a:solidFill>
                  <a:srgbClr val="000000"/>
                </a:solidFill>
                <a:latin typeface="Source Sans Pro"/>
              </a:rPr>
              <a:t>  Universal</a:t>
            </a:r>
            <a:r>
              <a:rPr lang="en-US" sz="2000" b="1" strike="noStrike" spc="-1" dirty="0">
                <a:solidFill>
                  <a:srgbClr val="000000"/>
                </a:solidFill>
                <a:latin typeface="Source Sans Pro"/>
              </a:rPr>
              <a:t>: </a:t>
            </a:r>
            <a:r>
              <a:rPr lang="en-US" sz="2000" spc="-1" dirty="0" smtClean="0">
                <a:solidFill>
                  <a:srgbClr val="000000"/>
                </a:solidFill>
                <a:latin typeface="Source Sans Pro"/>
              </a:rPr>
              <a:t>A</a:t>
            </a:r>
            <a:r>
              <a:rPr lang="en-US" sz="2000" b="1" spc="-1" dirty="0" smtClean="0">
                <a:solidFill>
                  <a:srgbClr val="000000"/>
                </a:solidFill>
                <a:latin typeface="Source Sans Pro"/>
              </a:rPr>
              <a:t> </a:t>
            </a:r>
            <a:r>
              <a:rPr lang="en-US" sz="2000" b="0" strike="noStrike" spc="-1" dirty="0" smtClean="0">
                <a:solidFill>
                  <a:srgbClr val="000000"/>
                </a:solidFill>
                <a:latin typeface="Source Sans Pro"/>
              </a:rPr>
              <a:t>universal </a:t>
            </a:r>
            <a:r>
              <a:rPr lang="en-US" sz="2000" b="0" strike="noStrike" spc="-1" dirty="0">
                <a:solidFill>
                  <a:srgbClr val="000000"/>
                </a:solidFill>
                <a:latin typeface="Source Sans Pro"/>
              </a:rPr>
              <a:t>perturbation for the whole dataset</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Perturbation Measurement</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33</a:t>
            </a:fld>
            <a:endParaRPr lang="en-US" dirty="0"/>
          </a:p>
        </p:txBody>
      </p:sp>
      <p:sp>
        <p:nvSpPr>
          <p:cNvPr id="10" name="TextShape 2"/>
          <p:cNvSpPr txBox="1"/>
          <p:nvPr/>
        </p:nvSpPr>
        <p:spPr>
          <a:xfrm>
            <a:off x="1674812" y="2971800"/>
            <a:ext cx="9906000" cy="2438400"/>
          </a:xfrm>
          <a:prstGeom prst="rect">
            <a:avLst/>
          </a:prstGeom>
          <a:noFill/>
          <a:ln>
            <a:noFill/>
          </a:ln>
        </p:spPr>
        <p:txBody>
          <a:bodyPr lIns="0" tIns="0" rIns="0" bIns="0"/>
          <a:lstStyle/>
          <a:p>
            <a:pPr algn="just">
              <a:spcAft>
                <a:spcPts val="567"/>
              </a:spcAft>
            </a:pPr>
            <a:r>
              <a:rPr lang="en-US" sz="2000" spc="-1" dirty="0" smtClean="0">
                <a:solidFill>
                  <a:srgbClr val="000000"/>
                </a:solidFill>
                <a:latin typeface="Source Sans Pro"/>
              </a:rPr>
              <a:t>Use an l</a:t>
            </a:r>
            <a:r>
              <a:rPr lang="en-US" sz="2000" spc="-1" baseline="-25000" dirty="0" smtClean="0">
                <a:solidFill>
                  <a:srgbClr val="000000"/>
                </a:solidFill>
                <a:latin typeface="Source Sans Pro"/>
              </a:rPr>
              <a:t>p</a:t>
            </a:r>
            <a:r>
              <a:rPr lang="en-US" sz="2000" spc="-1" dirty="0" smtClean="0">
                <a:solidFill>
                  <a:srgbClr val="000000"/>
                </a:solidFill>
                <a:latin typeface="Source Sans Pro"/>
              </a:rPr>
              <a:t>-norm to calculate the magnitude of the adversarial perturbation:</a:t>
            </a:r>
          </a:p>
          <a:p>
            <a:pPr algn="just">
              <a:spcAft>
                <a:spcPts val="567"/>
              </a:spcAft>
            </a:pPr>
            <a:endParaRPr lang="en-US" sz="2000" spc="-1" dirty="0" smtClean="0">
              <a:solidFill>
                <a:srgbClr val="000000"/>
              </a:solidFill>
              <a:latin typeface="Source Sans Pro"/>
            </a:endParaRPr>
          </a:p>
          <a:p>
            <a:pPr lvl="1" algn="just">
              <a:spcAft>
                <a:spcPts val="567"/>
              </a:spcAft>
              <a:buFont typeface="Arial" pitchFamily="34" charset="0"/>
              <a:buChar char="•"/>
            </a:pPr>
            <a:r>
              <a:rPr lang="en-US" sz="2000" spc="-1" dirty="0" smtClean="0">
                <a:solidFill>
                  <a:srgbClr val="000000"/>
                </a:solidFill>
                <a:latin typeface="Source Sans Pro"/>
              </a:rPr>
              <a:t>  l</a:t>
            </a:r>
            <a:r>
              <a:rPr lang="en-US" sz="2000" spc="-1" baseline="-25000" dirty="0" smtClean="0">
                <a:solidFill>
                  <a:srgbClr val="000000"/>
                </a:solidFill>
                <a:latin typeface="Source Sans Pro"/>
              </a:rPr>
              <a:t>0</a:t>
            </a:r>
            <a:r>
              <a:rPr lang="en-US" sz="2000" spc="-1" dirty="0" smtClean="0">
                <a:solidFill>
                  <a:srgbClr val="000000"/>
                </a:solidFill>
                <a:latin typeface="Source Sans Pro"/>
              </a:rPr>
              <a:t>-norm (The total number of non-zero values in the vector)</a:t>
            </a:r>
          </a:p>
          <a:p>
            <a:pPr lvl="1" algn="just">
              <a:spcAft>
                <a:spcPts val="567"/>
              </a:spcAft>
              <a:buFont typeface="Arial" pitchFamily="34" charset="0"/>
              <a:buChar char="•"/>
            </a:pPr>
            <a:r>
              <a:rPr lang="en-US" sz="2000" spc="-1" dirty="0" smtClean="0">
                <a:solidFill>
                  <a:srgbClr val="000000"/>
                </a:solidFill>
                <a:latin typeface="Source Sans Pro"/>
              </a:rPr>
              <a:t>  l</a:t>
            </a:r>
            <a:r>
              <a:rPr lang="en-US" sz="2000" spc="-1" baseline="-25000" dirty="0" smtClean="0">
                <a:solidFill>
                  <a:srgbClr val="000000"/>
                </a:solidFill>
                <a:latin typeface="Source Sans Pro"/>
              </a:rPr>
              <a:t>1</a:t>
            </a:r>
            <a:r>
              <a:rPr lang="en-US" sz="2000" spc="-1" dirty="0" smtClean="0">
                <a:solidFill>
                  <a:srgbClr val="000000"/>
                </a:solidFill>
                <a:latin typeface="Source Sans Pro"/>
              </a:rPr>
              <a:t>-norm (The sum of the absolute values in the vector)</a:t>
            </a:r>
          </a:p>
          <a:p>
            <a:pPr lvl="1" algn="just">
              <a:spcAft>
                <a:spcPts val="567"/>
              </a:spcAft>
              <a:buFont typeface="Arial" pitchFamily="34" charset="0"/>
              <a:buChar char="•"/>
            </a:pPr>
            <a:r>
              <a:rPr lang="en-US" sz="2000" spc="-1" dirty="0" smtClean="0">
                <a:solidFill>
                  <a:srgbClr val="000000"/>
                </a:solidFill>
                <a:latin typeface="Source Sans Pro"/>
              </a:rPr>
              <a:t>  l</a:t>
            </a:r>
            <a:r>
              <a:rPr lang="en-US" sz="2000" spc="-1" baseline="-25000" dirty="0" smtClean="0">
                <a:solidFill>
                  <a:srgbClr val="000000"/>
                </a:solidFill>
                <a:latin typeface="Source Sans Pro"/>
              </a:rPr>
              <a:t>2</a:t>
            </a:r>
            <a:r>
              <a:rPr lang="en-US" sz="2000" spc="-1" dirty="0" smtClean="0">
                <a:solidFill>
                  <a:srgbClr val="000000"/>
                </a:solidFill>
                <a:latin typeface="Source Sans Pro"/>
              </a:rPr>
              <a:t>-norm (The square root of the sum of the squares of the values in the vector)</a:t>
            </a:r>
          </a:p>
          <a:p>
            <a:pPr lvl="1" algn="just">
              <a:spcAft>
                <a:spcPts val="567"/>
              </a:spcAft>
              <a:buFont typeface="Arial" pitchFamily="34" charset="0"/>
              <a:buChar char="•"/>
            </a:pPr>
            <a:r>
              <a:rPr lang="en-US" sz="2000" spc="-1" dirty="0" smtClean="0">
                <a:solidFill>
                  <a:srgbClr val="000000"/>
                </a:solidFill>
                <a:latin typeface="Source Sans Pro"/>
              </a:rPr>
              <a:t>  l</a:t>
            </a:r>
            <a:r>
              <a:rPr lang="el-GR" sz="2000" baseline="-25000" dirty="0" smtClean="0"/>
              <a:t>∞</a:t>
            </a:r>
            <a:r>
              <a:rPr lang="en-US" sz="2000" spc="-1" dirty="0" smtClean="0">
                <a:solidFill>
                  <a:srgbClr val="000000"/>
                </a:solidFill>
                <a:latin typeface="Source Sans Pro"/>
              </a:rPr>
              <a:t>-norm (The maximum of the absolute values in the vector)</a:t>
            </a:r>
          </a:p>
        </p:txBody>
      </p:sp>
      <p:pic>
        <p:nvPicPr>
          <p:cNvPr id="7" name="Picture 2"/>
          <p:cNvPicPr>
            <a:picLocks noChangeAspect="1" noChangeArrowheads="1"/>
          </p:cNvPicPr>
          <p:nvPr/>
        </p:nvPicPr>
        <p:blipFill>
          <a:blip r:embed="rId2"/>
          <a:srcRect/>
          <a:stretch>
            <a:fillRect/>
          </a:stretch>
        </p:blipFill>
        <p:spPr bwMode="auto">
          <a:xfrm>
            <a:off x="1427162" y="1276350"/>
            <a:ext cx="3657600" cy="13741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223452" y="2429987"/>
            <a:ext cx="7223760" cy="3056413"/>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Realistic / Non-realistic Output</a:t>
            </a:r>
          </a:p>
        </p:txBody>
      </p:sp>
      <p:sp>
        <p:nvSpPr>
          <p:cNvPr id="8" name="TextShape 3"/>
          <p:cNvSpPr txBox="1"/>
          <p:nvPr/>
        </p:nvSpPr>
        <p:spPr>
          <a:xfrm>
            <a:off x="1550987" y="1524000"/>
            <a:ext cx="7134226" cy="941315"/>
          </a:xfrm>
          <a:prstGeom prst="rect">
            <a:avLst/>
          </a:prstGeom>
          <a:noFill/>
          <a:ln>
            <a:noFill/>
          </a:ln>
        </p:spPr>
        <p:txBody>
          <a:bodyPr lIns="0" tIns="0" rIns="0" bIns="0"/>
          <a:lstStyle/>
          <a:p>
            <a:pPr>
              <a:buFont typeface="Arial" pitchFamily="34" charset="0"/>
              <a:buChar char="•"/>
            </a:pPr>
            <a:r>
              <a:rPr lang="en-US" sz="2000" b="1" spc="-1" dirty="0" smtClean="0">
                <a:solidFill>
                  <a:srgbClr val="000000"/>
                </a:solidFill>
                <a:latin typeface="Source Sans Pro"/>
              </a:rPr>
              <a:t>  Non-realistic:</a:t>
            </a:r>
            <a:r>
              <a:rPr lang="en-US" sz="2000" spc="-1" dirty="0" smtClean="0">
                <a:solidFill>
                  <a:srgbClr val="000000"/>
                </a:solidFill>
                <a:latin typeface="Source Sans Pro"/>
              </a:rPr>
              <a:t> Any adversarial input that fools the model</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284412" y="2514600"/>
            <a:ext cx="7315200" cy="3030845"/>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Realistic / Non-realistic Output</a:t>
            </a:r>
          </a:p>
        </p:txBody>
      </p:sp>
      <p:sp>
        <p:nvSpPr>
          <p:cNvPr id="8" name="TextShape 3"/>
          <p:cNvSpPr txBox="1"/>
          <p:nvPr/>
        </p:nvSpPr>
        <p:spPr>
          <a:xfrm>
            <a:off x="1550987" y="1524000"/>
            <a:ext cx="8886825" cy="941315"/>
          </a:xfrm>
          <a:prstGeom prst="rect">
            <a:avLst/>
          </a:prstGeom>
          <a:noFill/>
          <a:ln>
            <a:noFill/>
          </a:ln>
        </p:spPr>
        <p:txBody>
          <a:bodyPr lIns="0" tIns="0" rIns="0" bIns="0"/>
          <a:lstStyle/>
          <a:p>
            <a:pPr algn="just">
              <a:buFont typeface="Arial" pitchFamily="34" charset="0"/>
              <a:buChar char="•"/>
            </a:pPr>
            <a:r>
              <a:rPr lang="en-US" sz="2000" b="1" spc="-1" dirty="0" smtClean="0">
                <a:solidFill>
                  <a:srgbClr val="000000"/>
                </a:solidFill>
                <a:latin typeface="Source Sans Pro"/>
              </a:rPr>
              <a:t>  Realistic:</a:t>
            </a:r>
            <a:r>
              <a:rPr lang="en-US" sz="2000" spc="-1" dirty="0" smtClean="0">
                <a:solidFill>
                  <a:srgbClr val="000000"/>
                </a:solidFill>
                <a:latin typeface="Source Sans Pro"/>
              </a:rPr>
              <a:t> An adversarial input that is close to a target example</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a:stretch/>
        </p:blipFill>
        <p:spPr>
          <a:xfrm>
            <a:off x="2817812" y="2514600"/>
            <a:ext cx="4398912" cy="335280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Adversarial Falsification</a:t>
            </a:r>
          </a:p>
        </p:txBody>
      </p:sp>
      <p:sp>
        <p:nvSpPr>
          <p:cNvPr id="8" name="TextShape 3"/>
          <p:cNvSpPr txBox="1"/>
          <p:nvPr/>
        </p:nvSpPr>
        <p:spPr>
          <a:xfrm>
            <a:off x="1779587" y="1219200"/>
            <a:ext cx="7210425" cy="941315"/>
          </a:xfrm>
          <a:prstGeom prst="rect">
            <a:avLst/>
          </a:prstGeom>
          <a:noFill/>
          <a:ln>
            <a:noFill/>
          </a:ln>
        </p:spPr>
        <p:txBody>
          <a:bodyPr lIns="0" tIns="0" rIns="0" bIns="0"/>
          <a:lstStyle/>
          <a:p>
            <a:pPr>
              <a:lnSpc>
                <a:spcPct val="150000"/>
              </a:lnSpc>
              <a:buFont typeface="Arial" pitchFamily="34" charset="0"/>
              <a:buChar char="•"/>
            </a:pPr>
            <a:r>
              <a:rPr lang="en-US" sz="2000" b="1" spc="-1" dirty="0" smtClean="0">
                <a:solidFill>
                  <a:srgbClr val="000000"/>
                </a:solidFill>
                <a:latin typeface="Source Sans Pro"/>
              </a:rPr>
              <a:t>  Type 1 error:</a:t>
            </a:r>
            <a:r>
              <a:rPr lang="en-US" sz="2000" spc="-1" dirty="0" smtClean="0">
                <a:solidFill>
                  <a:srgbClr val="000000"/>
                </a:solidFill>
                <a:latin typeface="Source Sans Pro"/>
              </a:rPr>
              <a:t> Negative sample classified as positive</a:t>
            </a:r>
          </a:p>
          <a:p>
            <a:pPr>
              <a:lnSpc>
                <a:spcPct val="150000"/>
              </a:lnSpc>
              <a:buFont typeface="Arial" pitchFamily="34" charset="0"/>
              <a:buChar char="•"/>
            </a:pPr>
            <a:r>
              <a:rPr lang="en-US" sz="2000" b="1" spc="-1" dirty="0" smtClean="0">
                <a:solidFill>
                  <a:srgbClr val="000000"/>
                </a:solidFill>
                <a:latin typeface="Source Sans Pro"/>
              </a:rPr>
              <a:t>  Type 2 error:</a:t>
            </a:r>
            <a:r>
              <a:rPr lang="en-US" sz="2000" spc="-1" dirty="0" smtClean="0">
                <a:solidFill>
                  <a:srgbClr val="000000"/>
                </a:solidFill>
                <a:latin typeface="Source Sans Pro"/>
              </a:rPr>
              <a:t> Positive sample classified as negative</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598612" y="1409162"/>
            <a:ext cx="6858000" cy="2381788"/>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Adversary Knowledge</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37</a:t>
            </a:fld>
            <a:endParaRPr lang="en-US" dirty="0"/>
          </a:p>
        </p:txBody>
      </p:sp>
      <p:sp>
        <p:nvSpPr>
          <p:cNvPr id="9" name="TextShape 2"/>
          <p:cNvSpPr txBox="1"/>
          <p:nvPr/>
        </p:nvSpPr>
        <p:spPr>
          <a:xfrm>
            <a:off x="1141412" y="4191000"/>
            <a:ext cx="10591800" cy="1828800"/>
          </a:xfrm>
          <a:prstGeom prst="rect">
            <a:avLst/>
          </a:prstGeom>
          <a:noFill/>
          <a:ln>
            <a:noFill/>
          </a:ln>
        </p:spPr>
        <p:txBody>
          <a:bodyPr lIns="0" tIns="0" rIns="0" bIns="0"/>
          <a:lstStyle/>
          <a:p>
            <a:pPr>
              <a:buFont typeface="Arial" pitchFamily="34" charset="0"/>
              <a:buChar char="•"/>
            </a:pPr>
            <a:r>
              <a:rPr lang="en-US" spc="-1" dirty="0" smtClean="0">
                <a:solidFill>
                  <a:srgbClr val="000000"/>
                </a:solidFill>
                <a:latin typeface="Source Sans Pro"/>
              </a:rPr>
              <a:t>  </a:t>
            </a:r>
            <a:r>
              <a:rPr lang="en-US" b="1" spc="-1" dirty="0" smtClean="0">
                <a:solidFill>
                  <a:srgbClr val="000000"/>
                </a:solidFill>
                <a:latin typeface="Source Sans Pro"/>
              </a:rPr>
              <a:t>Black-box: </a:t>
            </a:r>
            <a:r>
              <a:rPr lang="en-US" spc="-1" dirty="0" smtClean="0">
                <a:solidFill>
                  <a:srgbClr val="000000"/>
                </a:solidFill>
                <a:latin typeface="Source Sans Pro"/>
              </a:rPr>
              <a:t>Zero knowledge about the model to attack (knowing only the final classification)</a:t>
            </a:r>
            <a:endParaRPr lang="en-US" b="1" spc="-1" dirty="0" smtClean="0">
              <a:solidFill>
                <a:srgbClr val="000000"/>
              </a:solidFill>
              <a:latin typeface="Source Sans Pro"/>
            </a:endParaRPr>
          </a:p>
          <a:p>
            <a:r>
              <a:rPr lang="en-US" b="1" spc="-1" dirty="0" smtClean="0">
                <a:solidFill>
                  <a:srgbClr val="000000"/>
                </a:solidFill>
                <a:latin typeface="Source Sans Pro"/>
              </a:rPr>
              <a:t>  </a:t>
            </a:r>
          </a:p>
          <a:p>
            <a:pPr>
              <a:buFont typeface="Arial" pitchFamily="34" charset="0"/>
              <a:buChar char="•"/>
            </a:pPr>
            <a:r>
              <a:rPr lang="en-US" b="1" spc="-1" dirty="0" smtClean="0">
                <a:solidFill>
                  <a:srgbClr val="000000"/>
                </a:solidFill>
                <a:latin typeface="Source Sans Pro"/>
              </a:rPr>
              <a:t>  Grey-box: </a:t>
            </a:r>
            <a:r>
              <a:rPr lang="en-US" spc="-1" dirty="0" smtClean="0">
                <a:solidFill>
                  <a:srgbClr val="000000"/>
                </a:solidFill>
                <a:latin typeface="Source Sans Pro"/>
              </a:rPr>
              <a:t>Limited knowledge about the model to attack (something between Black-box and White-box)</a:t>
            </a:r>
          </a:p>
          <a:p>
            <a:r>
              <a:rPr lang="en-US" b="1" spc="-1" dirty="0" smtClean="0">
                <a:solidFill>
                  <a:srgbClr val="000000"/>
                </a:solidFill>
                <a:latin typeface="Source Sans Pro"/>
              </a:rPr>
              <a:t>  </a:t>
            </a:r>
          </a:p>
          <a:p>
            <a:pPr>
              <a:buFont typeface="Arial" pitchFamily="34" charset="0"/>
              <a:buChar char="•"/>
            </a:pPr>
            <a:r>
              <a:rPr lang="en-US" b="1" spc="-1" dirty="0" smtClean="0">
                <a:solidFill>
                  <a:srgbClr val="000000"/>
                </a:solidFill>
                <a:latin typeface="Source Sans Pro"/>
              </a:rPr>
              <a:t>  White-box: </a:t>
            </a:r>
            <a:r>
              <a:rPr lang="en-US" spc="-1" dirty="0" smtClean="0">
                <a:solidFill>
                  <a:srgbClr val="000000"/>
                </a:solidFill>
                <a:latin typeface="Source Sans Pro"/>
              </a:rPr>
              <a:t>Full knowledge about the model to attack (architecture, parameters, dataset, etc)</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38</a:t>
            </a:fld>
            <a:endParaRPr lang="en-US" dirty="0"/>
          </a:p>
        </p:txBody>
      </p:sp>
      <p:sp>
        <p:nvSpPr>
          <p:cNvPr id="11" name="TextShape 2"/>
          <p:cNvSpPr txBox="1"/>
          <p:nvPr/>
        </p:nvSpPr>
        <p:spPr>
          <a:xfrm>
            <a:off x="1610708" y="1417685"/>
            <a:ext cx="10503504" cy="1630315"/>
          </a:xfrm>
          <a:prstGeom prst="rect">
            <a:avLst/>
          </a:prstGeom>
          <a:noFill/>
          <a:ln>
            <a:noFill/>
          </a:ln>
        </p:spPr>
        <p:txBody>
          <a:bodyPr lIns="0" tIns="0" rIns="0" bIns="0"/>
          <a:lstStyle/>
          <a:p>
            <a:r>
              <a:rPr lang="en-US" sz="2000" b="1" spc="-1" dirty="0" smtClean="0">
                <a:solidFill>
                  <a:srgbClr val="000000"/>
                </a:solidFill>
                <a:latin typeface="Source Sans Pro"/>
              </a:rPr>
              <a:t>L-BFGS: Limited-memory BFGS </a:t>
            </a:r>
            <a:endParaRPr lang="en-US" sz="2000" spc="-1" dirty="0">
              <a:solidFill>
                <a:srgbClr val="000000"/>
              </a:solidFill>
              <a:latin typeface="Source Sans Pro"/>
            </a:endParaRPr>
          </a:p>
        </p:txBody>
      </p:sp>
      <p:sp>
        <p:nvSpPr>
          <p:cNvPr id="12" name="TextShape 2"/>
          <p:cNvSpPr txBox="1"/>
          <p:nvPr/>
        </p:nvSpPr>
        <p:spPr>
          <a:xfrm>
            <a:off x="1842319" y="2133600"/>
            <a:ext cx="4175893" cy="685800"/>
          </a:xfrm>
          <a:prstGeom prst="rect">
            <a:avLst/>
          </a:prstGeom>
          <a:noFill/>
          <a:ln>
            <a:noFill/>
          </a:ln>
        </p:spPr>
        <p:txBody>
          <a:bodyPr lIns="0" tIns="0" rIns="0" bIns="0"/>
          <a:lstStyle/>
          <a:p>
            <a:pPr>
              <a:spcAft>
                <a:spcPts val="567"/>
              </a:spcAft>
            </a:pPr>
            <a:r>
              <a:rPr lang="en-US" spc="-1" dirty="0" smtClean="0">
                <a:solidFill>
                  <a:srgbClr val="000000"/>
                </a:solidFill>
                <a:latin typeface="Source Sans Pro"/>
              </a:rPr>
              <a:t>Intriguing properties of neural networks</a:t>
            </a:r>
          </a:p>
          <a:p>
            <a:pPr>
              <a:spcAft>
                <a:spcPts val="567"/>
              </a:spcAft>
            </a:pPr>
            <a:r>
              <a:rPr lang="en-US" spc="-1" dirty="0" smtClean="0">
                <a:solidFill>
                  <a:srgbClr val="000000"/>
                </a:solidFill>
                <a:latin typeface="Source Sans Pro"/>
              </a:rPr>
              <a:t>Christian </a:t>
            </a:r>
            <a:r>
              <a:rPr lang="en-US" spc="-1" dirty="0" err="1" smtClean="0">
                <a:solidFill>
                  <a:srgbClr val="000000"/>
                </a:solidFill>
                <a:latin typeface="Source Sans Pro"/>
              </a:rPr>
              <a:t>Szegedy</a:t>
            </a:r>
            <a:r>
              <a:rPr lang="en-US" spc="-1" dirty="0" smtClean="0">
                <a:solidFill>
                  <a:srgbClr val="000000"/>
                </a:solidFill>
                <a:latin typeface="Source Sans Pro"/>
              </a:rPr>
              <a:t> et al, 2013</a:t>
            </a:r>
            <a:endParaRPr lang="en-US" spc="-1" baseline="-25000" dirty="0">
              <a:solidFill>
                <a:srgbClr val="000000"/>
              </a:solidFill>
              <a:latin typeface="Source Sans Pro"/>
            </a:endParaRPr>
          </a:p>
        </p:txBody>
      </p:sp>
      <p:sp>
        <p:nvSpPr>
          <p:cNvPr id="13" name="TextShape 2"/>
          <p:cNvSpPr txBox="1"/>
          <p:nvPr/>
        </p:nvSpPr>
        <p:spPr>
          <a:xfrm>
            <a:off x="4799012" y="3429000"/>
            <a:ext cx="6400800" cy="2209800"/>
          </a:xfrm>
          <a:prstGeom prst="rect">
            <a:avLst/>
          </a:prstGeom>
          <a:noFill/>
          <a:ln>
            <a:noFill/>
          </a:ln>
        </p:spPr>
        <p:txBody>
          <a:bodyPr lIns="0" tIns="0" rIns="0" bIns="0"/>
          <a:lstStyle/>
          <a:p>
            <a:pPr algn="just">
              <a:spcAft>
                <a:spcPts val="567"/>
              </a:spcAft>
            </a:pPr>
            <a:r>
              <a:rPr lang="en-US" spc="-1" dirty="0" smtClean="0">
                <a:solidFill>
                  <a:srgbClr val="000000"/>
                </a:solidFill>
                <a:latin typeface="Source Sans Pro"/>
              </a:rPr>
              <a:t>Given an input image x, the method finds a targeted adversarial valid image x</a:t>
            </a:r>
            <a:r>
              <a:rPr lang="en-US" spc="-1" baseline="30000" dirty="0" smtClean="0">
                <a:solidFill>
                  <a:srgbClr val="000000"/>
                </a:solidFill>
                <a:latin typeface="Source Sans Pro"/>
              </a:rPr>
              <a:t>adv</a:t>
            </a:r>
            <a:r>
              <a:rPr lang="en-US" spc="-1" dirty="0" smtClean="0">
                <a:solidFill>
                  <a:srgbClr val="000000"/>
                </a:solidFill>
                <a:latin typeface="Source Sans Pro"/>
              </a:rPr>
              <a:t> that is similar to x under squared l</a:t>
            </a:r>
            <a:r>
              <a:rPr lang="en-US" spc="-1" baseline="-25000" dirty="0" smtClean="0">
                <a:solidFill>
                  <a:srgbClr val="000000"/>
                </a:solidFill>
                <a:latin typeface="Source Sans Pro"/>
              </a:rPr>
              <a:t>2</a:t>
            </a:r>
            <a:r>
              <a:rPr lang="en-US" spc="-1" dirty="0" smtClean="0">
                <a:solidFill>
                  <a:srgbClr val="000000"/>
                </a:solidFill>
                <a:latin typeface="Source Sans Pro"/>
              </a:rPr>
              <a:t>-norm and is labeled as y</a:t>
            </a:r>
            <a:r>
              <a:rPr lang="en-US" spc="-1" baseline="-25000" dirty="0" smtClean="0">
                <a:solidFill>
                  <a:srgbClr val="000000"/>
                </a:solidFill>
                <a:latin typeface="Source Sans Pro"/>
              </a:rPr>
              <a:t>target</a:t>
            </a:r>
            <a:r>
              <a:rPr lang="en-US" spc="-1" dirty="0" smtClean="0">
                <a:solidFill>
                  <a:srgbClr val="000000"/>
                </a:solidFill>
                <a:latin typeface="Source Sans Pro"/>
              </a:rPr>
              <a:t> by the classifier f. However, this problem can be very difficult to solve. So, instead solve the following problem:</a:t>
            </a:r>
            <a:endParaRPr lang="en-US" spc="-1" baseline="-25000" dirty="0">
              <a:solidFill>
                <a:srgbClr val="000000"/>
              </a:solidFill>
              <a:latin typeface="Source Sans Pro"/>
            </a:endParaRPr>
          </a:p>
        </p:txBody>
      </p:sp>
      <p:pic>
        <p:nvPicPr>
          <p:cNvPr id="1028" name="Picture 4"/>
          <p:cNvPicPr>
            <a:picLocks noChangeAspect="1" noChangeArrowheads="1"/>
          </p:cNvPicPr>
          <p:nvPr/>
        </p:nvPicPr>
        <p:blipFill>
          <a:blip r:embed="rId2" cstate="print"/>
          <a:srcRect/>
          <a:stretch>
            <a:fillRect/>
          </a:stretch>
        </p:blipFill>
        <p:spPr bwMode="auto">
          <a:xfrm>
            <a:off x="1751012" y="3076195"/>
            <a:ext cx="2743200" cy="1724405"/>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180012" y="4800600"/>
            <a:ext cx="5669280" cy="91335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8" name="TextShape 2"/>
          <p:cNvSpPr txBox="1"/>
          <p:nvPr/>
        </p:nvSpPr>
        <p:spPr>
          <a:xfrm>
            <a:off x="1674812" y="1417685"/>
            <a:ext cx="9738493" cy="1630315"/>
          </a:xfrm>
          <a:prstGeom prst="rect">
            <a:avLst/>
          </a:prstGeom>
          <a:noFill/>
          <a:ln>
            <a:noFill/>
          </a:ln>
        </p:spPr>
        <p:txBody>
          <a:bodyPr lIns="0" tIns="0" rIns="0" bIns="0"/>
          <a:lstStyle/>
          <a:p>
            <a:pPr>
              <a:spcAft>
                <a:spcPts val="567"/>
              </a:spcAft>
            </a:pPr>
            <a:r>
              <a:rPr lang="en-US" spc="-1" dirty="0" smtClean="0">
                <a:solidFill>
                  <a:srgbClr val="000000"/>
                </a:solidFill>
                <a:latin typeface="Source Sans Pro"/>
              </a:rPr>
              <a:t>Let’s get an idea with “Fast Gradient” Methods</a:t>
            </a:r>
          </a:p>
          <a:p>
            <a:pPr>
              <a:spcAft>
                <a:spcPts val="567"/>
              </a:spcAft>
            </a:pPr>
            <a:endParaRPr lang="en-US" b="0" strike="noStrike" spc="-1" dirty="0" smtClean="0">
              <a:solidFill>
                <a:srgbClr val="000000"/>
              </a:solidFill>
              <a:latin typeface="Source Sans Pro"/>
            </a:endParaRPr>
          </a:p>
          <a:p>
            <a:pPr>
              <a:spcAft>
                <a:spcPts val="567"/>
              </a:spcAft>
            </a:pPr>
            <a:r>
              <a:rPr lang="en-US" b="0" strike="noStrike" spc="-1" dirty="0" smtClean="0">
                <a:solidFill>
                  <a:srgbClr val="000000"/>
                </a:solidFill>
                <a:latin typeface="Source Sans Pro"/>
              </a:rPr>
              <a:t>Explaining </a:t>
            </a:r>
            <a:r>
              <a:rPr lang="en-US" b="0" strike="noStrike" spc="-1" dirty="0">
                <a:solidFill>
                  <a:srgbClr val="000000"/>
                </a:solidFill>
                <a:latin typeface="Source Sans Pro"/>
              </a:rPr>
              <a:t>and Harnessing Adversarial </a:t>
            </a:r>
            <a:r>
              <a:rPr lang="en-US" b="0" strike="noStrike" spc="-1" dirty="0" smtClean="0">
                <a:solidFill>
                  <a:srgbClr val="000000"/>
                </a:solidFill>
                <a:latin typeface="Source Sans Pro"/>
              </a:rPr>
              <a:t>Examples</a:t>
            </a:r>
          </a:p>
          <a:p>
            <a:pPr>
              <a:spcAft>
                <a:spcPts val="567"/>
              </a:spcAft>
            </a:pPr>
            <a:r>
              <a:rPr lang="en-US" b="0" strike="noStrike" spc="-1" dirty="0" smtClean="0">
                <a:solidFill>
                  <a:srgbClr val="000000"/>
                </a:solidFill>
                <a:latin typeface="Source Sans Pro"/>
              </a:rPr>
              <a:t>Ian </a:t>
            </a:r>
            <a:r>
              <a:rPr lang="en-US" b="0" strike="noStrike" spc="-1" dirty="0">
                <a:solidFill>
                  <a:srgbClr val="000000"/>
                </a:solidFill>
                <a:latin typeface="Source Sans Pro"/>
              </a:rPr>
              <a:t>J. </a:t>
            </a:r>
            <a:r>
              <a:rPr lang="en-US" b="0" strike="noStrike" spc="-1" dirty="0" err="1">
                <a:solidFill>
                  <a:srgbClr val="000000"/>
                </a:solidFill>
                <a:latin typeface="Source Sans Pro"/>
              </a:rPr>
              <a:t>Goodfellow</a:t>
            </a:r>
            <a:r>
              <a:rPr lang="en-US" b="0" strike="noStrike" spc="-1" dirty="0">
                <a:solidFill>
                  <a:srgbClr val="000000"/>
                </a:solidFill>
                <a:latin typeface="Source Sans Pro"/>
              </a:rPr>
              <a:t> et al, 2014</a:t>
            </a:r>
          </a:p>
        </p:txBody>
      </p:sp>
      <p:pic>
        <p:nvPicPr>
          <p:cNvPr id="9" name="8 - Εικόνα"/>
          <p:cNvPicPr>
            <a:picLocks noChangeAspect="1"/>
          </p:cNvPicPr>
          <p:nvPr/>
        </p:nvPicPr>
        <p:blipFill>
          <a:blip r:embed="rId2"/>
          <a:stretch/>
        </p:blipFill>
        <p:spPr>
          <a:xfrm>
            <a:off x="2055812" y="3122232"/>
            <a:ext cx="7315200" cy="2786864"/>
          </a:xfrm>
          <a:prstGeom prst="rect">
            <a:avLst/>
          </a:prstGeom>
          <a:ln w="21600">
            <a:noFill/>
          </a:ln>
        </p:spPr>
      </p:pic>
      <p:sp>
        <p:nvSpPr>
          <p:cNvPr id="6" name="5 - Θέση αριθμού διαφάνειας"/>
          <p:cNvSpPr>
            <a:spLocks noGrp="1"/>
          </p:cNvSpPr>
          <p:nvPr>
            <p:ph type="sldNum" sz="quarter" idx="4"/>
          </p:nvPr>
        </p:nvSpPr>
        <p:spPr/>
        <p:txBody>
          <a:bodyPr/>
          <a:lstStyle/>
          <a:p>
            <a:fld id="{166879D8-F734-F240-8A02-9FE18ACCE031}" type="slidenum">
              <a:rPr lang="en-US" smtClean="0"/>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626800" y="2133595"/>
            <a:ext cx="4572000" cy="3733805"/>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Αdvantages of Artificial Neural Networks</a:t>
            </a:r>
          </a:p>
        </p:txBody>
      </p:sp>
      <p:sp>
        <p:nvSpPr>
          <p:cNvPr id="7" name="TextShape 3"/>
          <p:cNvSpPr txBox="1"/>
          <p:nvPr/>
        </p:nvSpPr>
        <p:spPr>
          <a:xfrm>
            <a:off x="1446212" y="1420885"/>
            <a:ext cx="7134226" cy="941315"/>
          </a:xfrm>
          <a:prstGeom prst="rect">
            <a:avLst/>
          </a:prstGeom>
          <a:noFill/>
          <a:ln>
            <a:noFill/>
          </a:ln>
        </p:spPr>
        <p:txBody>
          <a:bodyPr lIns="0" tIns="0" rIns="0" bIns="0"/>
          <a:lstStyle/>
          <a:p>
            <a:pPr marL="432000" indent="-324000">
              <a:spcAft>
                <a:spcPts val="567"/>
              </a:spcAft>
              <a:buClr>
                <a:srgbClr val="000000"/>
              </a:buClr>
              <a:buSzPct val="45000"/>
            </a:pPr>
            <a:r>
              <a:rPr lang="en-US" sz="2000" spc="-1" dirty="0" smtClean="0">
                <a:solidFill>
                  <a:srgbClr val="000000"/>
                </a:solidFill>
                <a:latin typeface="Source Sans Pro"/>
              </a:rPr>
              <a:t>Satisfactory separation of non-linear separable input data</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Shape 2"/>
          <p:cNvSpPr txBox="1"/>
          <p:nvPr/>
        </p:nvSpPr>
        <p:spPr>
          <a:xfrm>
            <a:off x="1446212" y="1295400"/>
            <a:ext cx="10503504" cy="2432082"/>
          </a:xfrm>
          <a:prstGeom prst="rect">
            <a:avLst/>
          </a:prstGeom>
          <a:noFill/>
          <a:ln>
            <a:noFill/>
          </a:ln>
        </p:spPr>
        <p:txBody>
          <a:bodyPr lIns="0" tIns="0" rIns="0" bIns="0"/>
          <a:lstStyle/>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Use gradients of loss function </a:t>
            </a:r>
            <a:r>
              <a:rPr lang="en-US" b="0" strike="noStrike" spc="-1" dirty="0" err="1">
                <a:solidFill>
                  <a:srgbClr val="000000"/>
                </a:solidFill>
                <a:latin typeface="Source Sans Pro"/>
              </a:rPr>
              <a:t>w.r.t</a:t>
            </a:r>
            <a:r>
              <a:rPr lang="en-US" b="0" strike="noStrike" spc="-1" dirty="0">
                <a:solidFill>
                  <a:srgbClr val="000000"/>
                </a:solidFill>
                <a:latin typeface="Source Sans Pro"/>
              </a:rPr>
              <a:t>. input</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Gradient descent for targeted or ascent for non-targeted</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Very effective for the domain of image</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Fast and easy to compute</a:t>
            </a:r>
          </a:p>
          <a:p>
            <a:pPr marL="457200" indent="-228600">
              <a:spcAft>
                <a:spcPts val="567"/>
              </a:spcAft>
              <a:buClr>
                <a:srgbClr val="000000"/>
              </a:buClr>
              <a:buSzPct val="45000"/>
              <a:buFont typeface="Wingdings" charset="2"/>
              <a:buChar char=""/>
            </a:pPr>
            <a:r>
              <a:rPr lang="el-GR" b="0" strike="noStrike" spc="-1" dirty="0">
                <a:solidFill>
                  <a:srgbClr val="000000"/>
                </a:solidFill>
                <a:latin typeface="Source Sans Pro"/>
              </a:rPr>
              <a:t>‘ε’</a:t>
            </a:r>
            <a:r>
              <a:rPr lang="en-US" b="0" strike="noStrike" spc="-1" dirty="0">
                <a:solidFill>
                  <a:srgbClr val="000000"/>
                </a:solidFill>
                <a:latin typeface="Source Sans Pro"/>
              </a:rPr>
              <a:t> controls the size of the change (should be a small value)</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Can be used for run-time adversarial training</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For NNs the ∇</a:t>
            </a:r>
            <a:r>
              <a:rPr lang="en-US" b="0" strike="noStrike" spc="-1" baseline="-15000" dirty="0">
                <a:solidFill>
                  <a:srgbClr val="000000"/>
                </a:solidFill>
                <a:latin typeface="Source Sans Pro"/>
              </a:rPr>
              <a:t>x </a:t>
            </a:r>
            <a:r>
              <a:rPr lang="en-US" b="0" strike="noStrike" spc="-1" dirty="0">
                <a:solidFill>
                  <a:srgbClr val="000000"/>
                </a:solidFill>
                <a:latin typeface="Source Sans Pro"/>
              </a:rPr>
              <a:t>J(</a:t>
            </a:r>
            <a:r>
              <a:rPr lang="el-GR" b="0" strike="noStrike" spc="-1" dirty="0">
                <a:solidFill>
                  <a:srgbClr val="000000"/>
                </a:solidFill>
                <a:latin typeface="Source Sans Pro"/>
              </a:rPr>
              <a:t>θ</a:t>
            </a:r>
            <a:r>
              <a:rPr lang="en-US" b="0" strike="noStrike" spc="-1" dirty="0">
                <a:solidFill>
                  <a:srgbClr val="000000"/>
                </a:solidFill>
                <a:latin typeface="Source Sans Pro"/>
              </a:rPr>
              <a:t>, x, y) can be calculated with </a:t>
            </a:r>
            <a:r>
              <a:rPr lang="en-US" b="0" strike="noStrike" spc="-1" dirty="0" err="1">
                <a:solidFill>
                  <a:srgbClr val="000000"/>
                </a:solidFill>
                <a:latin typeface="Source Sans Pro"/>
              </a:rPr>
              <a:t>backpropagation</a:t>
            </a:r>
            <a:endParaRPr lang="en-US" b="0" strike="noStrike" spc="-1" dirty="0">
              <a:solidFill>
                <a:srgbClr val="000000"/>
              </a:solidFill>
              <a:latin typeface="Source Sans Pro"/>
            </a:endParaRPr>
          </a:p>
        </p:txBody>
      </p:sp>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40</a:t>
            </a:fld>
            <a:endParaRPr lang="en-US" dirty="0"/>
          </a:p>
        </p:txBody>
      </p:sp>
      <p:pic>
        <p:nvPicPr>
          <p:cNvPr id="9" name="Picture 2"/>
          <p:cNvPicPr>
            <a:picLocks noChangeAspect="1" noChangeArrowheads="1"/>
          </p:cNvPicPr>
          <p:nvPr/>
        </p:nvPicPr>
        <p:blipFill>
          <a:blip r:embed="rId2"/>
          <a:srcRect/>
          <a:stretch>
            <a:fillRect/>
          </a:stretch>
        </p:blipFill>
        <p:spPr bwMode="auto">
          <a:xfrm>
            <a:off x="2132012" y="3833781"/>
            <a:ext cx="7955280" cy="22622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2"/>
          <p:cNvSpPr txBox="1"/>
          <p:nvPr/>
        </p:nvSpPr>
        <p:spPr>
          <a:xfrm>
            <a:off x="1598612" y="1341485"/>
            <a:ext cx="10503504" cy="1630315"/>
          </a:xfrm>
          <a:prstGeom prst="rect">
            <a:avLst/>
          </a:prstGeom>
          <a:noFill/>
          <a:ln>
            <a:noFill/>
          </a:ln>
        </p:spPr>
        <p:txBody>
          <a:bodyPr lIns="0" tIns="0" rIns="0" bIns="0"/>
          <a:lstStyle/>
          <a:p>
            <a:r>
              <a:rPr lang="en-US" sz="2000" b="1" strike="noStrike" spc="-1" dirty="0">
                <a:solidFill>
                  <a:srgbClr val="000000"/>
                </a:solidFill>
                <a:latin typeface="Source Sans Pro"/>
              </a:rPr>
              <a:t>FGSM : Fast Gradient Sign Method</a:t>
            </a:r>
            <a:endParaRPr lang="en-US" sz="2000" b="0" strike="noStrike" spc="-1" dirty="0">
              <a:solidFill>
                <a:srgbClr val="000000"/>
              </a:solidFill>
              <a:latin typeface="Source Sans Pro"/>
            </a:endParaRPr>
          </a:p>
          <a:p>
            <a:endParaRPr lang="en-US" sz="2000" b="0" strike="noStrike" spc="-1" dirty="0">
              <a:solidFill>
                <a:srgbClr val="000000"/>
              </a:solidFill>
              <a:latin typeface="Source Sans Pro"/>
            </a:endParaRPr>
          </a:p>
          <a:p>
            <a:pPr marL="432000" indent="-324000">
              <a:spcAft>
                <a:spcPts val="567"/>
              </a:spcAft>
              <a:buClr>
                <a:srgbClr val="000000"/>
              </a:buClr>
              <a:buSzPct val="45000"/>
              <a:buFont typeface="Wingdings" charset="2"/>
              <a:buChar char=""/>
            </a:pPr>
            <a:r>
              <a:rPr lang="en-US" sz="2000" b="0" strike="noStrike" spc="-1" dirty="0">
                <a:solidFill>
                  <a:srgbClr val="000000"/>
                </a:solidFill>
                <a:latin typeface="Source Sans Pro"/>
              </a:rPr>
              <a:t>Non-targeted: One-shot method with gradient ascent</a:t>
            </a:r>
          </a:p>
          <a:p>
            <a:pPr marL="432000" indent="-324000">
              <a:spcAft>
                <a:spcPts val="567"/>
              </a:spcAft>
              <a:buClr>
                <a:srgbClr val="000000"/>
              </a:buClr>
              <a:buSzPct val="45000"/>
              <a:buFont typeface="Wingdings" charset="2"/>
              <a:buChar char=""/>
            </a:pPr>
            <a:r>
              <a:rPr lang="en-US" sz="2000" b="0" strike="noStrike" spc="-1" dirty="0">
                <a:solidFill>
                  <a:srgbClr val="000000"/>
                </a:solidFill>
                <a:latin typeface="Source Sans Pro"/>
              </a:rPr>
              <a:t>Targeted: One-shot method with gradient descent</a:t>
            </a:r>
          </a:p>
        </p:txBody>
      </p:sp>
      <p:pic>
        <p:nvPicPr>
          <p:cNvPr id="6" name="5 - Εικόνα"/>
          <p:cNvPicPr/>
          <p:nvPr/>
        </p:nvPicPr>
        <p:blipFill>
          <a:blip r:embed="rId2"/>
          <a:stretch/>
        </p:blipFill>
        <p:spPr>
          <a:xfrm>
            <a:off x="2026772" y="3145200"/>
            <a:ext cx="3839040" cy="2132640"/>
          </a:xfrm>
          <a:prstGeom prst="rect">
            <a:avLst/>
          </a:prstGeom>
          <a:ln w="21600">
            <a:noFill/>
          </a:ln>
        </p:spPr>
      </p:pic>
      <p:pic>
        <p:nvPicPr>
          <p:cNvPr id="7" name="6 - Εικόνα"/>
          <p:cNvPicPr>
            <a:picLocks noChangeAspect="1"/>
          </p:cNvPicPr>
          <p:nvPr/>
        </p:nvPicPr>
        <p:blipFill>
          <a:blip r:embed="rId3"/>
          <a:stretch/>
        </p:blipFill>
        <p:spPr>
          <a:xfrm>
            <a:off x="6475412" y="3007704"/>
            <a:ext cx="4389120" cy="2437378"/>
          </a:xfrm>
          <a:prstGeom prst="rect">
            <a:avLst/>
          </a:prstGeom>
          <a:ln w="21600">
            <a:noFill/>
          </a:ln>
        </p:spPr>
      </p:pic>
      <p:sp>
        <p:nvSpPr>
          <p:cNvPr id="9"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10" name="9 - Θέση αριθμού διαφάνειας"/>
          <p:cNvSpPr>
            <a:spLocks noGrp="1"/>
          </p:cNvSpPr>
          <p:nvPr>
            <p:ph type="sldNum" sz="quarter" idx="4"/>
          </p:nvPr>
        </p:nvSpPr>
        <p:spPr/>
        <p:txBody>
          <a:bodyPr/>
          <a:lstStyle/>
          <a:p>
            <a:fld id="{166879D8-F734-F240-8A02-9FE18ACCE031}"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a:picLocks noChangeAspect="1"/>
          </p:cNvPicPr>
          <p:nvPr/>
        </p:nvPicPr>
        <p:blipFill>
          <a:blip r:embed="rId2"/>
          <a:stretch/>
        </p:blipFill>
        <p:spPr>
          <a:xfrm>
            <a:off x="1446212" y="3025952"/>
            <a:ext cx="5852160" cy="2155648"/>
          </a:xfrm>
          <a:prstGeom prst="rect">
            <a:avLst/>
          </a:prstGeom>
          <a:ln w="21600">
            <a:noFill/>
          </a:ln>
        </p:spPr>
      </p:pic>
      <p:pic>
        <p:nvPicPr>
          <p:cNvPr id="7" name="6 - Εικόνα"/>
          <p:cNvPicPr>
            <a:picLocks noChangeAspect="1"/>
          </p:cNvPicPr>
          <p:nvPr/>
        </p:nvPicPr>
        <p:blipFill>
          <a:blip r:embed="rId3"/>
          <a:stretch/>
        </p:blipFill>
        <p:spPr>
          <a:xfrm>
            <a:off x="5027612" y="3657600"/>
            <a:ext cx="6309360" cy="2377283"/>
          </a:xfrm>
          <a:prstGeom prst="rect">
            <a:avLst/>
          </a:prstGeom>
          <a:ln w="21600">
            <a:noFill/>
          </a:ln>
        </p:spPr>
      </p:pic>
      <p:sp>
        <p:nvSpPr>
          <p:cNvPr id="9"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10" name="TextShape 2"/>
          <p:cNvSpPr txBox="1"/>
          <p:nvPr/>
        </p:nvSpPr>
        <p:spPr>
          <a:xfrm>
            <a:off x="1598612" y="1341485"/>
            <a:ext cx="10503504" cy="1630315"/>
          </a:xfrm>
          <a:prstGeom prst="rect">
            <a:avLst/>
          </a:prstGeom>
          <a:noFill/>
          <a:ln>
            <a:noFill/>
          </a:ln>
        </p:spPr>
        <p:txBody>
          <a:bodyPr lIns="0" tIns="0" rIns="0" bIns="0"/>
          <a:lstStyle/>
          <a:p>
            <a:r>
              <a:rPr lang="en-US" sz="2000" b="1" spc="-1" dirty="0" smtClean="0">
                <a:solidFill>
                  <a:srgbClr val="000000"/>
                </a:solidFill>
                <a:latin typeface="Source Sans Pro"/>
              </a:rPr>
              <a:t>I-FGSM : Iterative Fast Gradient Sign Method</a:t>
            </a:r>
            <a:endParaRPr lang="en-US" sz="2000" spc="-1" dirty="0" smtClean="0">
              <a:solidFill>
                <a:srgbClr val="000000"/>
              </a:solidFill>
              <a:latin typeface="Source Sans Pro"/>
            </a:endParaRPr>
          </a:p>
          <a:p>
            <a:endParaRPr lang="en-US" sz="2000" spc="-1" dirty="0" smtClean="0">
              <a:solidFill>
                <a:srgbClr val="000000"/>
              </a:solidFill>
              <a:latin typeface="Source Sans Pro"/>
            </a:endParaRPr>
          </a:p>
          <a:p>
            <a:pPr marL="432000" indent="-324000">
              <a:spcAft>
                <a:spcPts val="567"/>
              </a:spcAft>
              <a:buClr>
                <a:srgbClr val="000000"/>
              </a:buClr>
              <a:buSzPct val="45000"/>
              <a:buFont typeface="Wingdings" charset="2"/>
              <a:buChar char=""/>
            </a:pPr>
            <a:r>
              <a:rPr lang="en-US" sz="2000" spc="-1" dirty="0" smtClean="0">
                <a:solidFill>
                  <a:srgbClr val="000000"/>
                </a:solidFill>
                <a:latin typeface="Source Sans Pro"/>
              </a:rPr>
              <a:t>Non-targeted: Iterative method with gradient ascent</a:t>
            </a:r>
          </a:p>
          <a:p>
            <a:pPr marL="432000" indent="-324000">
              <a:spcAft>
                <a:spcPts val="567"/>
              </a:spcAft>
              <a:buClr>
                <a:srgbClr val="000000"/>
              </a:buClr>
              <a:buSzPct val="45000"/>
              <a:buFont typeface="Wingdings" charset="2"/>
              <a:buChar char=""/>
            </a:pPr>
            <a:r>
              <a:rPr lang="en-US" sz="2000" spc="-1" dirty="0" smtClean="0">
                <a:solidFill>
                  <a:srgbClr val="000000"/>
                </a:solidFill>
                <a:latin typeface="Source Sans Pro"/>
              </a:rPr>
              <a:t>Targeted: Iterative method with gradient descent</a:t>
            </a:r>
            <a:endParaRPr lang="en-US" sz="2000" spc="-1" dirty="0">
              <a:solidFill>
                <a:srgbClr val="000000"/>
              </a:solidFill>
              <a:latin typeface="Source Sans Pro"/>
            </a:endParaRPr>
          </a:p>
        </p:txBody>
      </p:sp>
      <p:sp>
        <p:nvSpPr>
          <p:cNvPr id="11" name="10 - Θέση αριθμού διαφάνειας"/>
          <p:cNvSpPr>
            <a:spLocks noGrp="1"/>
          </p:cNvSpPr>
          <p:nvPr>
            <p:ph type="sldNum" sz="quarter" idx="4"/>
          </p:nvPr>
        </p:nvSpPr>
        <p:spPr/>
        <p:txBody>
          <a:bodyPr/>
          <a:lstStyle/>
          <a:p>
            <a:fld id="{166879D8-F734-F240-8A02-9FE18ACCE031}"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3"/>
          <p:cNvSpPr txBox="1"/>
          <p:nvPr/>
        </p:nvSpPr>
        <p:spPr>
          <a:xfrm>
            <a:off x="2360612" y="5181600"/>
            <a:ext cx="7391400" cy="762000"/>
          </a:xfrm>
          <a:prstGeom prst="rect">
            <a:avLst/>
          </a:prstGeom>
          <a:noFill/>
          <a:ln>
            <a:noFill/>
          </a:ln>
        </p:spPr>
        <p:txBody>
          <a:bodyPr lIns="0" tIns="0" rIns="0" bIns="0"/>
          <a:lstStyle/>
          <a:p>
            <a:pPr algn="just">
              <a:spcAft>
                <a:spcPts val="567"/>
              </a:spcAft>
            </a:pPr>
            <a:r>
              <a:rPr lang="en-US" sz="1500" b="0" strike="noStrike" spc="-1" dirty="0">
                <a:solidFill>
                  <a:srgbClr val="000000"/>
                </a:solidFill>
                <a:latin typeface="Source Sans Pro"/>
                <a:ea typeface="Arial"/>
              </a:rPr>
              <a:t>Top-1 and Top-5 accuracy of Inception V3 under attack by different adversarial methods and different ‘e’ compared to unmodified images from the dataset. The accuracy was computed on all 50,000 validation images from the </a:t>
            </a:r>
            <a:r>
              <a:rPr lang="en-US" sz="1500" b="0" strike="noStrike" spc="-1" dirty="0" err="1">
                <a:solidFill>
                  <a:srgbClr val="000000"/>
                </a:solidFill>
                <a:latin typeface="Source Sans Pro"/>
                <a:ea typeface="Arial"/>
              </a:rPr>
              <a:t>ImageNet</a:t>
            </a:r>
            <a:r>
              <a:rPr lang="en-US" sz="1500" b="0" strike="noStrike" spc="-1" dirty="0">
                <a:solidFill>
                  <a:srgbClr val="000000"/>
                </a:solidFill>
                <a:latin typeface="Source Sans Pro"/>
                <a:ea typeface="Arial"/>
              </a:rPr>
              <a:t> dataset.</a:t>
            </a:r>
            <a:endParaRPr lang="en-US" sz="1500" b="0" strike="noStrike" spc="-1" dirty="0">
              <a:solidFill>
                <a:srgbClr val="000000"/>
              </a:solidFill>
              <a:latin typeface="Source Sans Pro"/>
            </a:endParaRPr>
          </a:p>
        </p:txBody>
      </p:sp>
      <p:pic>
        <p:nvPicPr>
          <p:cNvPr id="6" name="5 - Εικόνα"/>
          <p:cNvPicPr>
            <a:picLocks noChangeAspect="1"/>
          </p:cNvPicPr>
          <p:nvPr/>
        </p:nvPicPr>
        <p:blipFill>
          <a:blip r:embed="rId2"/>
          <a:stretch/>
        </p:blipFill>
        <p:spPr>
          <a:xfrm>
            <a:off x="1903412" y="2133600"/>
            <a:ext cx="7955280" cy="2832228"/>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9" name="TextShape 2"/>
          <p:cNvSpPr txBox="1"/>
          <p:nvPr/>
        </p:nvSpPr>
        <p:spPr>
          <a:xfrm>
            <a:off x="1598612" y="1341485"/>
            <a:ext cx="10503504" cy="1630315"/>
          </a:xfrm>
          <a:prstGeom prst="rect">
            <a:avLst/>
          </a:prstGeom>
          <a:noFill/>
          <a:ln>
            <a:noFill/>
          </a:ln>
        </p:spPr>
        <p:txBody>
          <a:bodyPr lIns="0" tIns="0" rIns="0" bIns="0"/>
          <a:lstStyle/>
          <a:p>
            <a:r>
              <a:rPr lang="en-US" sz="2000" b="1" spc="-1" dirty="0" smtClean="0">
                <a:solidFill>
                  <a:srgbClr val="000000"/>
                </a:solidFill>
                <a:latin typeface="Source Sans Pro"/>
              </a:rPr>
              <a:t>Iterative Least-Likely Class Method</a:t>
            </a:r>
            <a:endParaRPr lang="en-US" sz="2000" spc="-1" dirty="0" smtClean="0">
              <a:solidFill>
                <a:srgbClr val="000000"/>
              </a:solidFill>
              <a:latin typeface="Source Sans Pro"/>
            </a:endParaRPr>
          </a:p>
          <a:p>
            <a:r>
              <a:rPr lang="en-US" sz="2000" spc="-1" dirty="0" smtClean="0">
                <a:solidFill>
                  <a:srgbClr val="000000"/>
                </a:solidFill>
                <a:latin typeface="Source Sans Pro"/>
              </a:rPr>
              <a:t>Using I-FGSM with y</a:t>
            </a:r>
            <a:r>
              <a:rPr lang="en-US" sz="2000" spc="-1" baseline="-15000" dirty="0" smtClean="0">
                <a:solidFill>
                  <a:srgbClr val="000000"/>
                </a:solidFill>
                <a:latin typeface="Source Sans Pro"/>
              </a:rPr>
              <a:t>target</a:t>
            </a:r>
            <a:r>
              <a:rPr lang="en-US" sz="2000" spc="-1" dirty="0" smtClean="0">
                <a:solidFill>
                  <a:srgbClr val="000000"/>
                </a:solidFill>
                <a:latin typeface="Source Sans Pro"/>
              </a:rPr>
              <a:t> = </a:t>
            </a:r>
            <a:r>
              <a:rPr lang="en-US" sz="2000" spc="-1" dirty="0" err="1" smtClean="0">
                <a:solidFill>
                  <a:srgbClr val="000000"/>
                </a:solidFill>
                <a:latin typeface="Source Sans Pro"/>
              </a:rPr>
              <a:t>argmin</a:t>
            </a:r>
            <a:r>
              <a:rPr lang="en-US" sz="2000" spc="-1" baseline="-15000" dirty="0" err="1" smtClean="0">
                <a:solidFill>
                  <a:srgbClr val="000000"/>
                </a:solidFill>
                <a:latin typeface="Source Sans Pro"/>
              </a:rPr>
              <a:t>y</a:t>
            </a:r>
            <a:r>
              <a:rPr lang="en-US" sz="2000" spc="-1" dirty="0" smtClean="0">
                <a:solidFill>
                  <a:srgbClr val="000000"/>
                </a:solidFill>
                <a:latin typeface="Source Sans Pro"/>
              </a:rPr>
              <a:t>{ p(</a:t>
            </a:r>
            <a:r>
              <a:rPr lang="en-US" sz="2000" spc="-1" dirty="0" err="1" smtClean="0">
                <a:solidFill>
                  <a:srgbClr val="000000"/>
                </a:solidFill>
                <a:latin typeface="Source Sans Pro"/>
              </a:rPr>
              <a:t>y|x</a:t>
            </a:r>
            <a:r>
              <a:rPr lang="en-US" sz="2000" spc="-1" dirty="0" smtClean="0">
                <a:solidFill>
                  <a:srgbClr val="000000"/>
                </a:solidFill>
                <a:latin typeface="Source Sans Pro"/>
              </a:rPr>
              <a:t>) }</a:t>
            </a:r>
            <a:endParaRPr lang="en-US" sz="2000" spc="-1" dirty="0">
              <a:solidFill>
                <a:srgbClr val="000000"/>
              </a:solidFill>
              <a:latin typeface="Source Sans Pro"/>
            </a:endParaRPr>
          </a:p>
        </p:txBody>
      </p:sp>
      <p:sp>
        <p:nvSpPr>
          <p:cNvPr id="10" name="9 - Θέση αριθμού διαφάνειας"/>
          <p:cNvSpPr>
            <a:spLocks noGrp="1"/>
          </p:cNvSpPr>
          <p:nvPr>
            <p:ph type="sldNum" sz="quarter" idx="4"/>
          </p:nvPr>
        </p:nvSpPr>
        <p:spPr/>
        <p:txBody>
          <a:bodyPr/>
          <a:lstStyle/>
          <a:p>
            <a:fld id="{166879D8-F734-F240-8A02-9FE18ACCE031}"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2"/>
          <p:cNvSpPr txBox="1"/>
          <p:nvPr/>
        </p:nvSpPr>
        <p:spPr>
          <a:xfrm>
            <a:off x="1674812" y="1371600"/>
            <a:ext cx="9607809" cy="1630315"/>
          </a:xfrm>
          <a:prstGeom prst="rect">
            <a:avLst/>
          </a:prstGeom>
          <a:noFill/>
          <a:ln>
            <a:noFill/>
          </a:ln>
        </p:spPr>
        <p:txBody>
          <a:bodyPr lIns="0" tIns="0" rIns="0" bIns="0"/>
          <a:lstStyle/>
          <a:p>
            <a:r>
              <a:rPr lang="en-US" sz="1900" b="0" strike="noStrike" spc="-1" dirty="0">
                <a:solidFill>
                  <a:srgbClr val="000000"/>
                </a:solidFill>
                <a:latin typeface="Source Sans Pro"/>
              </a:rPr>
              <a:t>What would be more crazy? Of course, “Single Pixel” attack!</a:t>
            </a:r>
          </a:p>
          <a:p>
            <a:endParaRPr lang="en-US" sz="1900" b="0" strike="noStrike" spc="-1" dirty="0">
              <a:solidFill>
                <a:srgbClr val="000000"/>
              </a:solidFill>
              <a:latin typeface="Source Sans Pro"/>
            </a:endParaRPr>
          </a:p>
          <a:p>
            <a:r>
              <a:rPr lang="en-US" sz="1900" b="0" strike="noStrike" spc="-1" dirty="0" smtClean="0">
                <a:solidFill>
                  <a:srgbClr val="000000"/>
                </a:solidFill>
                <a:latin typeface="Source Sans Pro"/>
              </a:rPr>
              <a:t>One </a:t>
            </a:r>
            <a:r>
              <a:rPr lang="en-US" sz="1900" b="0" strike="noStrike" spc="-1" dirty="0">
                <a:solidFill>
                  <a:srgbClr val="000000"/>
                </a:solidFill>
                <a:latin typeface="Source Sans Pro"/>
              </a:rPr>
              <a:t>pixel attack for fooling deep neural </a:t>
            </a:r>
            <a:r>
              <a:rPr lang="en-US" sz="1900" b="0" strike="noStrike" spc="-1" dirty="0" smtClean="0">
                <a:solidFill>
                  <a:srgbClr val="000000"/>
                </a:solidFill>
                <a:latin typeface="Source Sans Pro"/>
              </a:rPr>
              <a:t>networks</a:t>
            </a:r>
          </a:p>
          <a:p>
            <a:r>
              <a:rPr lang="en-US" sz="1900" b="0" strike="noStrike" spc="-1" dirty="0" err="1" smtClean="0">
                <a:solidFill>
                  <a:srgbClr val="000000"/>
                </a:solidFill>
                <a:latin typeface="Source Sans Pro"/>
              </a:rPr>
              <a:t>Jiawei</a:t>
            </a:r>
            <a:r>
              <a:rPr lang="en-US" sz="1900" b="0" strike="noStrike" spc="-1" dirty="0" smtClean="0">
                <a:solidFill>
                  <a:srgbClr val="000000"/>
                </a:solidFill>
                <a:latin typeface="Source Sans Pro"/>
              </a:rPr>
              <a:t> </a:t>
            </a:r>
            <a:r>
              <a:rPr lang="en-US" sz="1900" b="0" strike="noStrike" spc="-1" dirty="0">
                <a:solidFill>
                  <a:srgbClr val="000000"/>
                </a:solidFill>
                <a:latin typeface="Source Sans Pro"/>
              </a:rPr>
              <a:t>Su et al, 2017</a:t>
            </a:r>
          </a:p>
        </p:txBody>
      </p:sp>
      <p:pic>
        <p:nvPicPr>
          <p:cNvPr id="5" name="4 - Εικόνα"/>
          <p:cNvPicPr>
            <a:picLocks noChangeAspect="1"/>
          </p:cNvPicPr>
          <p:nvPr/>
        </p:nvPicPr>
        <p:blipFill>
          <a:blip r:embed="rId2"/>
          <a:stretch/>
        </p:blipFill>
        <p:spPr>
          <a:xfrm>
            <a:off x="4265612" y="2723323"/>
            <a:ext cx="4297680" cy="3144077"/>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Shape 2"/>
          <p:cNvSpPr txBox="1"/>
          <p:nvPr/>
        </p:nvSpPr>
        <p:spPr>
          <a:xfrm>
            <a:off x="1674812" y="1295400"/>
            <a:ext cx="10503504" cy="4558480"/>
          </a:xfrm>
          <a:prstGeom prst="rect">
            <a:avLst/>
          </a:prstGeom>
          <a:noFill/>
          <a:ln>
            <a:noFill/>
          </a:ln>
        </p:spPr>
        <p:txBody>
          <a:bodyPr lIns="0" tIns="0" rIns="0" bIns="0"/>
          <a:lstStyle/>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L-BFGS (</a:t>
            </a:r>
            <a:r>
              <a:rPr lang="en-US" spc="-1" dirty="0" err="1" smtClean="0">
                <a:solidFill>
                  <a:srgbClr val="000000"/>
                </a:solidFill>
                <a:latin typeface="Source Sans Pro"/>
              </a:rPr>
              <a:t>Szegedy</a:t>
            </a:r>
            <a:r>
              <a:rPr lang="en-US" spc="-1" dirty="0" smtClean="0">
                <a:solidFill>
                  <a:srgbClr val="000000"/>
                </a:solidFill>
                <a:latin typeface="Source Sans Pro"/>
              </a:rPr>
              <a:t> et al, 2013)</a:t>
            </a:r>
          </a:p>
          <a:p>
            <a:pPr marL="457200" indent="-228600">
              <a:spcAft>
                <a:spcPts val="567"/>
              </a:spcAft>
              <a:buClr>
                <a:srgbClr val="000000"/>
              </a:buClr>
              <a:buSzPct val="45000"/>
              <a:buFont typeface="Wingdings" charset="2"/>
              <a:buChar char=""/>
            </a:pPr>
            <a:r>
              <a:rPr lang="en-US" b="0" strike="noStrike" spc="-1" dirty="0" smtClean="0">
                <a:solidFill>
                  <a:srgbClr val="000000"/>
                </a:solidFill>
                <a:latin typeface="Source Sans Pro"/>
              </a:rPr>
              <a:t>Fast </a:t>
            </a:r>
            <a:r>
              <a:rPr lang="en-US" b="0" strike="noStrike" spc="-1" dirty="0">
                <a:solidFill>
                  <a:srgbClr val="000000"/>
                </a:solidFill>
                <a:latin typeface="Source Sans Pro"/>
              </a:rPr>
              <a:t>Gradient Sign Method (</a:t>
            </a:r>
            <a:r>
              <a:rPr lang="en-US" b="0" strike="noStrike" spc="-1" dirty="0" err="1">
                <a:solidFill>
                  <a:srgbClr val="000000"/>
                </a:solidFill>
                <a:latin typeface="Source Sans Pro"/>
              </a:rPr>
              <a:t>Goodfellow</a:t>
            </a:r>
            <a:r>
              <a:rPr lang="en-US" b="0" strike="noStrike" spc="-1" dirty="0">
                <a:solidFill>
                  <a:srgbClr val="000000"/>
                </a:solidFill>
                <a:latin typeface="Source Sans Pro"/>
              </a:rPr>
              <a:t> et al, 2015)</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Basic Iterative Method (</a:t>
            </a:r>
            <a:r>
              <a:rPr lang="en-US" b="0" strike="noStrike" spc="-1" dirty="0" err="1">
                <a:solidFill>
                  <a:srgbClr val="000000"/>
                </a:solidFill>
                <a:latin typeface="Source Sans Pro"/>
              </a:rPr>
              <a:t>Kurakin</a:t>
            </a:r>
            <a:r>
              <a:rPr lang="en-US" b="0" strike="noStrike" spc="-1" dirty="0">
                <a:solidFill>
                  <a:srgbClr val="000000"/>
                </a:solidFill>
                <a:latin typeface="Source Sans Pro"/>
              </a:rPr>
              <a:t> et al, 2016)</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One Pixel (</a:t>
            </a:r>
            <a:r>
              <a:rPr lang="en-US" b="0" strike="noStrike" spc="-1" dirty="0" err="1">
                <a:solidFill>
                  <a:srgbClr val="000000"/>
                </a:solidFill>
                <a:latin typeface="Source Sans Pro"/>
              </a:rPr>
              <a:t>Jiawei</a:t>
            </a:r>
            <a:r>
              <a:rPr lang="en-US" b="0" strike="noStrike" spc="-1" dirty="0">
                <a:solidFill>
                  <a:srgbClr val="000000"/>
                </a:solidFill>
                <a:latin typeface="Source Sans Pro"/>
              </a:rPr>
              <a:t> Su et al, 2018</a:t>
            </a:r>
            <a:r>
              <a:rPr lang="en-US" b="0" strike="noStrike" spc="-1" dirty="0" smtClean="0">
                <a:solidFill>
                  <a:srgbClr val="000000"/>
                </a:solidFill>
                <a:latin typeface="Source Sans Pro"/>
              </a:rPr>
              <a:t>)</a:t>
            </a:r>
            <a:endParaRPr lang="en-US" b="0" strike="noStrike" spc="-1" dirty="0">
              <a:solidFill>
                <a:srgbClr val="000000"/>
              </a:solidFill>
              <a:latin typeface="Source Sans Pro"/>
            </a:endParaRPr>
          </a:p>
          <a:p>
            <a:pPr marL="457200" indent="-228600">
              <a:spcAft>
                <a:spcPts val="567"/>
              </a:spcAft>
              <a:buClr>
                <a:srgbClr val="000000"/>
              </a:buClr>
              <a:buSzPct val="45000"/>
              <a:buFont typeface="Wingdings" charset="2"/>
              <a:buChar char=""/>
            </a:pPr>
            <a:r>
              <a:rPr lang="en-US" b="0" strike="noStrike" spc="-1" dirty="0" err="1">
                <a:solidFill>
                  <a:srgbClr val="000000"/>
                </a:solidFill>
                <a:latin typeface="Source Sans Pro"/>
              </a:rPr>
              <a:t>DeepFool</a:t>
            </a:r>
            <a:r>
              <a:rPr lang="en-US" b="0" strike="noStrike" spc="-1" dirty="0">
                <a:solidFill>
                  <a:srgbClr val="000000"/>
                </a:solidFill>
                <a:latin typeface="Source Sans Pro"/>
              </a:rPr>
              <a:t> (</a:t>
            </a:r>
            <a:r>
              <a:rPr lang="en-US" b="0" strike="noStrike" spc="-1" dirty="0" err="1">
                <a:solidFill>
                  <a:srgbClr val="000000"/>
                </a:solidFill>
                <a:latin typeface="Source Sans Pro"/>
              </a:rPr>
              <a:t>Moosavi-Dezfooli</a:t>
            </a:r>
            <a:r>
              <a:rPr lang="en-US" b="0" strike="noStrike" spc="-1" dirty="0">
                <a:solidFill>
                  <a:srgbClr val="000000"/>
                </a:solidFill>
                <a:latin typeface="Source Sans Pro"/>
              </a:rPr>
              <a:t> et al, 2015)</a:t>
            </a:r>
          </a:p>
          <a:p>
            <a:pPr marL="457200" indent="-228600">
              <a:spcAft>
                <a:spcPts val="567"/>
              </a:spcAft>
              <a:buClr>
                <a:srgbClr val="000000"/>
              </a:buClr>
              <a:buSzPct val="45000"/>
              <a:buFont typeface="Wingdings" charset="2"/>
              <a:buChar char=""/>
            </a:pPr>
            <a:r>
              <a:rPr lang="en-US" b="0" strike="noStrike" spc="-1" dirty="0" err="1">
                <a:solidFill>
                  <a:srgbClr val="000000"/>
                </a:solidFill>
                <a:latin typeface="Source Sans Pro"/>
              </a:rPr>
              <a:t>Jacobian</a:t>
            </a:r>
            <a:r>
              <a:rPr lang="en-US" b="0" strike="noStrike" spc="-1" dirty="0">
                <a:solidFill>
                  <a:srgbClr val="000000"/>
                </a:solidFill>
                <a:latin typeface="Source Sans Pro"/>
              </a:rPr>
              <a:t>-based Saliency Map Method (</a:t>
            </a:r>
            <a:r>
              <a:rPr lang="en-US" b="0" strike="noStrike" spc="-1" dirty="0" err="1">
                <a:solidFill>
                  <a:srgbClr val="000000"/>
                </a:solidFill>
                <a:latin typeface="Source Sans Pro"/>
              </a:rPr>
              <a:t>Papernot</a:t>
            </a:r>
            <a:r>
              <a:rPr lang="en-US" b="0" strike="noStrike" spc="-1" dirty="0">
                <a:solidFill>
                  <a:srgbClr val="000000"/>
                </a:solidFill>
                <a:latin typeface="Source Sans Pro"/>
              </a:rPr>
              <a:t> et al, 2016)</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SPSA (</a:t>
            </a:r>
            <a:r>
              <a:rPr lang="en-US" b="0" strike="noStrike" spc="-1" dirty="0" err="1">
                <a:solidFill>
                  <a:srgbClr val="000000"/>
                </a:solidFill>
                <a:latin typeface="Source Sans Pro"/>
              </a:rPr>
              <a:t>Uesato</a:t>
            </a:r>
            <a:r>
              <a:rPr lang="en-US" b="0" strike="noStrike" spc="-1" dirty="0">
                <a:solidFill>
                  <a:srgbClr val="000000"/>
                </a:solidFill>
                <a:latin typeface="Source Sans Pro"/>
              </a:rPr>
              <a:t> et al, 2018)</a:t>
            </a:r>
          </a:p>
          <a:p>
            <a:pPr marL="457200" indent="-228600">
              <a:spcAft>
                <a:spcPts val="567"/>
              </a:spcAft>
              <a:buClr>
                <a:srgbClr val="000000"/>
              </a:buClr>
              <a:buSzPct val="45000"/>
              <a:buFont typeface="Wingdings" charset="2"/>
              <a:buChar char=""/>
            </a:pPr>
            <a:r>
              <a:rPr lang="en-US" b="0" strike="noStrike" spc="-1" dirty="0" err="1">
                <a:solidFill>
                  <a:srgbClr val="000000"/>
                </a:solidFill>
                <a:latin typeface="Source Sans Pro"/>
              </a:rPr>
              <a:t>Carlini</a:t>
            </a:r>
            <a:r>
              <a:rPr lang="en-US" b="0" strike="noStrike" spc="-1" dirty="0">
                <a:solidFill>
                  <a:srgbClr val="000000"/>
                </a:solidFill>
                <a:latin typeface="Source Sans Pro"/>
              </a:rPr>
              <a:t> Wagner L2 (</a:t>
            </a:r>
            <a:r>
              <a:rPr lang="en-US" b="0" strike="noStrike" spc="-1" dirty="0" err="1">
                <a:solidFill>
                  <a:srgbClr val="000000"/>
                </a:solidFill>
                <a:latin typeface="Source Sans Pro"/>
              </a:rPr>
              <a:t>Carlini</a:t>
            </a:r>
            <a:r>
              <a:rPr lang="en-US" b="0" strike="noStrike" spc="-1" dirty="0">
                <a:solidFill>
                  <a:srgbClr val="000000"/>
                </a:solidFill>
                <a:latin typeface="Source Sans Pro"/>
              </a:rPr>
              <a:t> and Wagner, 2016)</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Feature Adversaries (</a:t>
            </a:r>
            <a:r>
              <a:rPr lang="en-US" b="0" strike="noStrike" spc="-1" dirty="0" err="1">
                <a:solidFill>
                  <a:srgbClr val="000000"/>
                </a:solidFill>
                <a:latin typeface="Source Sans Pro"/>
              </a:rPr>
              <a:t>Sabour</a:t>
            </a:r>
            <a:r>
              <a:rPr lang="en-US" b="0" strike="noStrike" spc="-1" dirty="0">
                <a:solidFill>
                  <a:srgbClr val="000000"/>
                </a:solidFill>
                <a:latin typeface="Source Sans Pro"/>
              </a:rPr>
              <a:t> et al, 2016)</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Elastic Net Method (Chen et al, 2017)</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Virtual Adversarial Method (</a:t>
            </a:r>
            <a:r>
              <a:rPr lang="en-US" b="0" strike="noStrike" spc="-1" dirty="0" err="1">
                <a:solidFill>
                  <a:srgbClr val="000000"/>
                </a:solidFill>
                <a:latin typeface="Source Sans Pro"/>
              </a:rPr>
              <a:t>Miyato</a:t>
            </a:r>
            <a:r>
              <a:rPr lang="en-US" b="0" strike="noStrike" spc="-1" dirty="0">
                <a:solidFill>
                  <a:srgbClr val="000000"/>
                </a:solidFill>
                <a:latin typeface="Source Sans Pro"/>
              </a:rPr>
              <a:t> et al, 2016)</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The Momentum Iterative Method (Dong et al, 2017)</a:t>
            </a:r>
          </a:p>
          <a:p>
            <a:pPr marL="457200" indent="-228600">
              <a:spcAft>
                <a:spcPts val="567"/>
              </a:spcAft>
              <a:buClr>
                <a:srgbClr val="000000"/>
              </a:buClr>
              <a:buSzPct val="45000"/>
              <a:buFont typeface="Wingdings" charset="2"/>
              <a:buChar char=""/>
            </a:pPr>
            <a:r>
              <a:rPr lang="en-US" b="0" strike="noStrike" spc="-1" dirty="0">
                <a:solidFill>
                  <a:srgbClr val="000000"/>
                </a:solidFill>
                <a:latin typeface="Source Sans Pro"/>
              </a:rPr>
              <a:t>Projected Gradient Descent (</a:t>
            </a:r>
            <a:r>
              <a:rPr lang="en-US" b="0" strike="noStrike" spc="-1" dirty="0" err="1">
                <a:solidFill>
                  <a:srgbClr val="000000"/>
                </a:solidFill>
                <a:latin typeface="Source Sans Pro"/>
              </a:rPr>
              <a:t>Madry</a:t>
            </a:r>
            <a:r>
              <a:rPr lang="en-US" b="0" strike="noStrike" spc="-1" dirty="0">
                <a:solidFill>
                  <a:srgbClr val="000000"/>
                </a:solidFill>
                <a:latin typeface="Source Sans Pro"/>
              </a:rPr>
              <a:t> et al, 2017)</a:t>
            </a:r>
          </a:p>
        </p:txBody>
      </p:sp>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Attack Methods</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2"/>
          <p:cNvSpPr txBox="1"/>
          <p:nvPr/>
        </p:nvSpPr>
        <p:spPr>
          <a:xfrm>
            <a:off x="1658333" y="4419600"/>
            <a:ext cx="10503504" cy="1446200"/>
          </a:xfrm>
          <a:prstGeom prst="rect">
            <a:avLst/>
          </a:prstGeom>
          <a:noFill/>
          <a:ln>
            <a:noFill/>
          </a:ln>
        </p:spPr>
        <p:txBody>
          <a:bodyPr lIns="0" tIns="0" rIns="0" bIns="0"/>
          <a:lstStyle/>
          <a:p>
            <a:pPr>
              <a:spcAft>
                <a:spcPts val="567"/>
              </a:spcAft>
              <a:buFont typeface="Arial" pitchFamily="34" charset="0"/>
              <a:buChar char="•"/>
            </a:pPr>
            <a:r>
              <a:rPr lang="en-US" sz="1900" spc="-1" dirty="0" smtClean="0">
                <a:solidFill>
                  <a:srgbClr val="000000"/>
                </a:solidFill>
                <a:latin typeface="Source Sans Pro"/>
              </a:rPr>
              <a:t>  The first image in the table is a random sample from the training data set</a:t>
            </a:r>
          </a:p>
          <a:p>
            <a:pPr>
              <a:spcAft>
                <a:spcPts val="567"/>
              </a:spcAft>
              <a:buFont typeface="Arial" pitchFamily="34" charset="0"/>
              <a:buChar char="•"/>
            </a:pPr>
            <a:r>
              <a:rPr lang="en-US" sz="1900" spc="-1" dirty="0" smtClean="0">
                <a:solidFill>
                  <a:srgbClr val="000000"/>
                </a:solidFill>
                <a:latin typeface="Source Sans Pro"/>
              </a:rPr>
              <a:t>  The rest images are generated from top-to-bottom and left-to-right sequentially using L-BFGS</a:t>
            </a:r>
          </a:p>
          <a:p>
            <a:pPr>
              <a:spcAft>
                <a:spcPts val="567"/>
              </a:spcAft>
              <a:buFont typeface="Arial" pitchFamily="34" charset="0"/>
              <a:buChar char="•"/>
            </a:pPr>
            <a:r>
              <a:rPr lang="en-US" sz="1900" b="0" strike="noStrike" spc="-1" dirty="0" smtClean="0">
                <a:solidFill>
                  <a:srgbClr val="000000"/>
                </a:solidFill>
                <a:latin typeface="Source Sans Pro"/>
              </a:rPr>
              <a:t>  Yellow Boxes: cases with &gt;= 99% probability where the model thinks is 0, 1, …, 9</a:t>
            </a:r>
          </a:p>
          <a:p>
            <a:pPr>
              <a:spcAft>
                <a:spcPts val="567"/>
              </a:spcAft>
              <a:buFont typeface="Arial" pitchFamily="34" charset="0"/>
              <a:buChar char="•"/>
            </a:pPr>
            <a:r>
              <a:rPr lang="en-US" sz="1900" spc="-1" dirty="0" smtClean="0">
                <a:solidFill>
                  <a:srgbClr val="000000"/>
                </a:solidFill>
                <a:latin typeface="Source Sans Pro"/>
              </a:rPr>
              <a:t>  The animal species recognize all above images as 9 but the model seems different</a:t>
            </a:r>
            <a:endParaRPr lang="en-US" sz="1900" b="0" strike="noStrike" spc="-1" dirty="0" smtClean="0">
              <a:solidFill>
                <a:srgbClr val="000000"/>
              </a:solidFill>
              <a:latin typeface="Source Sans Pro"/>
            </a:endParaRPr>
          </a:p>
        </p:txBody>
      </p:sp>
      <p:pic>
        <p:nvPicPr>
          <p:cNvPr id="5" name="4 - Εικόνα"/>
          <p:cNvPicPr>
            <a:picLocks noChangeAspect="1"/>
          </p:cNvPicPr>
          <p:nvPr/>
        </p:nvPicPr>
        <p:blipFill>
          <a:blip r:embed="rId2"/>
          <a:stretch/>
        </p:blipFill>
        <p:spPr>
          <a:xfrm>
            <a:off x="1674812" y="1371600"/>
            <a:ext cx="3566160" cy="2747375"/>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err="1" smtClean="0">
                <a:solidFill>
                  <a:srgbClr val="3399FF"/>
                </a:solidFill>
                <a:latin typeface="Source Sans Pro"/>
              </a:rPr>
              <a:t>Softmax</a:t>
            </a:r>
            <a:r>
              <a:rPr lang="en-US" sz="2400" spc="-1" dirty="0" smtClean="0">
                <a:solidFill>
                  <a:srgbClr val="3399FF"/>
                </a:solidFill>
                <a:latin typeface="Source Sans Pro"/>
              </a:rPr>
              <a:t> regression (MNIST)</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2"/>
          <p:cNvSpPr txBox="1"/>
          <p:nvPr/>
        </p:nvSpPr>
        <p:spPr>
          <a:xfrm>
            <a:off x="1293812" y="3886200"/>
            <a:ext cx="9829800" cy="1618218"/>
          </a:xfrm>
          <a:prstGeom prst="rect">
            <a:avLst/>
          </a:prstGeom>
          <a:noFill/>
          <a:ln>
            <a:noFill/>
          </a:ln>
        </p:spPr>
        <p:txBody>
          <a:bodyPr lIns="0" tIns="0" rIns="0" bIns="0"/>
          <a:lstStyle/>
          <a:p>
            <a:pPr>
              <a:spcAft>
                <a:spcPts val="567"/>
              </a:spcAft>
              <a:buFont typeface="Arial" pitchFamily="34" charset="0"/>
              <a:buChar char="•"/>
            </a:pPr>
            <a:r>
              <a:rPr lang="en-US" sz="2000" spc="-1" dirty="0" smtClean="0">
                <a:solidFill>
                  <a:srgbClr val="000000"/>
                </a:solidFill>
                <a:latin typeface="Source Sans Pro"/>
              </a:rPr>
              <a:t>  </a:t>
            </a:r>
            <a:r>
              <a:rPr lang="en-US" sz="2000" b="0" strike="noStrike" spc="-1" dirty="0" smtClean="0">
                <a:solidFill>
                  <a:srgbClr val="000000"/>
                </a:solidFill>
                <a:latin typeface="Source Sans Pro"/>
              </a:rPr>
              <a:t>Images in table’s odd columns are random samples from the training data set</a:t>
            </a:r>
          </a:p>
          <a:p>
            <a:pPr>
              <a:spcAft>
                <a:spcPts val="567"/>
              </a:spcAft>
              <a:buFont typeface="Arial" pitchFamily="34" charset="0"/>
              <a:buChar char="•"/>
            </a:pPr>
            <a:r>
              <a:rPr lang="en-US" sz="2000" spc="-1" dirty="0" smtClean="0">
                <a:solidFill>
                  <a:srgbClr val="000000"/>
                </a:solidFill>
                <a:latin typeface="Source Sans Pro"/>
              </a:rPr>
              <a:t>  Images in table’s even columns correspond to distorted counterparts</a:t>
            </a:r>
            <a:endParaRPr lang="en-US" sz="2000" b="0" strike="noStrike" spc="-1" dirty="0" smtClean="0">
              <a:solidFill>
                <a:srgbClr val="000000"/>
              </a:solidFill>
              <a:latin typeface="Source Sans Pro"/>
            </a:endParaRPr>
          </a:p>
          <a:p>
            <a:pPr>
              <a:spcAft>
                <a:spcPts val="567"/>
              </a:spcAft>
            </a:pPr>
            <a:r>
              <a:rPr lang="en-US" sz="2000" b="0" strike="noStrike" spc="-1" dirty="0" smtClean="0">
                <a:solidFill>
                  <a:srgbClr val="000000"/>
                </a:solidFill>
                <a:latin typeface="Source Sans Pro"/>
              </a:rPr>
              <a:t>  </a:t>
            </a:r>
          </a:p>
          <a:p>
            <a:pPr>
              <a:spcAft>
                <a:spcPts val="567"/>
              </a:spcAft>
              <a:buFont typeface="Arial" pitchFamily="34" charset="0"/>
              <a:buChar char="•"/>
            </a:pPr>
            <a:r>
              <a:rPr lang="en-US" sz="2000" b="0" strike="noStrike" spc="-1" dirty="0" smtClean="0">
                <a:solidFill>
                  <a:srgbClr val="000000"/>
                </a:solidFill>
                <a:latin typeface="Source Sans Pro"/>
              </a:rPr>
              <a:t>  (a) We </a:t>
            </a:r>
            <a:r>
              <a:rPr lang="en-US" sz="2000" b="0" strike="noStrike" spc="-1" dirty="0">
                <a:solidFill>
                  <a:srgbClr val="000000"/>
                </a:solidFill>
                <a:latin typeface="Source Sans Pro"/>
              </a:rPr>
              <a:t>successfully classify images with adversarial perturbation but </a:t>
            </a:r>
            <a:r>
              <a:rPr lang="en-US" sz="2000" b="0" strike="noStrike" spc="-1" dirty="0" smtClean="0">
                <a:solidFill>
                  <a:srgbClr val="000000"/>
                </a:solidFill>
                <a:latin typeface="Source Sans Pro"/>
              </a:rPr>
              <a:t>models fail </a:t>
            </a:r>
            <a:r>
              <a:rPr lang="en-US" sz="2000" b="0" strike="noStrike" spc="-1" dirty="0">
                <a:solidFill>
                  <a:srgbClr val="000000"/>
                </a:solidFill>
                <a:latin typeface="Source Sans Pro"/>
              </a:rPr>
              <a:t>to do </a:t>
            </a:r>
            <a:r>
              <a:rPr lang="en-US" sz="2000" b="0" strike="noStrike" spc="-1" dirty="0" smtClean="0">
                <a:solidFill>
                  <a:srgbClr val="000000"/>
                </a:solidFill>
                <a:latin typeface="Source Sans Pro"/>
              </a:rPr>
              <a:t>it</a:t>
            </a:r>
          </a:p>
          <a:p>
            <a:pPr>
              <a:spcAft>
                <a:spcPts val="567"/>
              </a:spcAft>
              <a:buFont typeface="Arial" pitchFamily="34" charset="0"/>
              <a:buChar char="•"/>
            </a:pPr>
            <a:r>
              <a:rPr lang="en-US" sz="2000" b="0" strike="noStrike" spc="-1" dirty="0" smtClean="0">
                <a:solidFill>
                  <a:srgbClr val="000000"/>
                </a:solidFill>
                <a:latin typeface="Source Sans Pro"/>
              </a:rPr>
              <a:t>  (b) We </a:t>
            </a:r>
            <a:r>
              <a:rPr lang="en-US" sz="2000" b="0" strike="noStrike" spc="-1" dirty="0">
                <a:solidFill>
                  <a:srgbClr val="000000"/>
                </a:solidFill>
                <a:latin typeface="Source Sans Pro"/>
              </a:rPr>
              <a:t>fail to classify images with Gaussian noise added but </a:t>
            </a:r>
            <a:r>
              <a:rPr lang="en-US" sz="2000" b="0" strike="noStrike" spc="-1" dirty="0" smtClean="0">
                <a:solidFill>
                  <a:srgbClr val="000000"/>
                </a:solidFill>
                <a:latin typeface="Source Sans Pro"/>
              </a:rPr>
              <a:t>models </a:t>
            </a:r>
            <a:r>
              <a:rPr lang="en-US" sz="2000" b="0" strike="noStrike" spc="-1" dirty="0">
                <a:solidFill>
                  <a:srgbClr val="000000"/>
                </a:solidFill>
                <a:latin typeface="Source Sans Pro"/>
              </a:rPr>
              <a:t>do </a:t>
            </a:r>
            <a:r>
              <a:rPr lang="en-US" sz="2000" b="0" strike="noStrike" spc="-1" dirty="0" smtClean="0">
                <a:solidFill>
                  <a:srgbClr val="000000"/>
                </a:solidFill>
                <a:latin typeface="Source Sans Pro"/>
              </a:rPr>
              <a:t>it successfully</a:t>
            </a:r>
            <a:endParaRPr lang="en-US" sz="2000" b="0" strike="noStrike" spc="-1" dirty="0">
              <a:solidFill>
                <a:srgbClr val="000000"/>
              </a:solidFill>
              <a:latin typeface="Source Sans Pro"/>
            </a:endParaRPr>
          </a:p>
        </p:txBody>
      </p:sp>
      <p:pic>
        <p:nvPicPr>
          <p:cNvPr id="5" name="4 - Εικόνα"/>
          <p:cNvPicPr>
            <a:picLocks noChangeAspect="1"/>
          </p:cNvPicPr>
          <p:nvPr/>
        </p:nvPicPr>
        <p:blipFill>
          <a:blip r:embed="rId2"/>
          <a:stretch/>
        </p:blipFill>
        <p:spPr>
          <a:xfrm>
            <a:off x="1781492" y="1463958"/>
            <a:ext cx="6217920" cy="1812642"/>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err="1" smtClean="0">
                <a:solidFill>
                  <a:srgbClr val="3399FF"/>
                </a:solidFill>
                <a:latin typeface="Source Sans Pro"/>
              </a:rPr>
              <a:t>Softmax</a:t>
            </a:r>
            <a:r>
              <a:rPr lang="en-US" sz="2400" spc="-1" dirty="0" smtClean="0">
                <a:solidFill>
                  <a:srgbClr val="3399FF"/>
                </a:solidFill>
                <a:latin typeface="Source Sans Pro"/>
              </a:rPr>
              <a:t> regression (MNIST)</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47</a:t>
            </a:fld>
            <a:endParaRPr lang="en-US" dirty="0"/>
          </a:p>
        </p:txBody>
      </p:sp>
      <p:sp>
        <p:nvSpPr>
          <p:cNvPr id="6" name="TextShape 2"/>
          <p:cNvSpPr txBox="1"/>
          <p:nvPr/>
        </p:nvSpPr>
        <p:spPr>
          <a:xfrm>
            <a:off x="1827212" y="3352800"/>
            <a:ext cx="6096000" cy="457200"/>
          </a:xfrm>
          <a:prstGeom prst="rect">
            <a:avLst/>
          </a:prstGeom>
          <a:noFill/>
          <a:ln>
            <a:noFill/>
          </a:ln>
        </p:spPr>
        <p:txBody>
          <a:bodyPr lIns="0" tIns="0" rIns="0" bIns="0"/>
          <a:lstStyle/>
          <a:p>
            <a:pPr>
              <a:spcAft>
                <a:spcPts val="567"/>
              </a:spcAft>
            </a:pPr>
            <a:r>
              <a:rPr lang="en-US" sz="2000" spc="-1" dirty="0" smtClean="0">
                <a:solidFill>
                  <a:srgbClr val="000000"/>
                </a:solidFill>
                <a:latin typeface="Source Sans Pro"/>
              </a:rPr>
              <a:t>                       (a)                                                               (b)</a:t>
            </a:r>
            <a:endParaRPr lang="en-US" sz="2000" b="0" strike="noStrike" spc="-1" dirty="0">
              <a:solidFill>
                <a:srgbClr val="000000"/>
              </a:solidFill>
              <a:latin typeface="Source Sans Pro"/>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674812" y="2375198"/>
            <a:ext cx="9235440" cy="2882602"/>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MLP w/ Ext. Yale Face Database B</a:t>
            </a:r>
          </a:p>
        </p:txBody>
      </p:sp>
      <p:sp>
        <p:nvSpPr>
          <p:cNvPr id="8" name="TextShape 3"/>
          <p:cNvSpPr txBox="1"/>
          <p:nvPr/>
        </p:nvSpPr>
        <p:spPr>
          <a:xfrm>
            <a:off x="1550987" y="1344685"/>
            <a:ext cx="7210425" cy="941315"/>
          </a:xfrm>
          <a:prstGeom prst="rect">
            <a:avLst/>
          </a:prstGeom>
          <a:noFill/>
          <a:ln>
            <a:noFill/>
          </a:ln>
        </p:spPr>
        <p:txBody>
          <a:bodyPr lIns="0" tIns="0" rIns="0" bIns="0"/>
          <a:lstStyle/>
          <a:p>
            <a:r>
              <a:rPr lang="en-US" sz="2000" spc="-1" dirty="0" smtClean="0">
                <a:solidFill>
                  <a:srgbClr val="000000"/>
                </a:solidFill>
                <a:latin typeface="Source Sans Pro"/>
              </a:rPr>
              <a:t>An example of face de-identification with an MLP model</a:t>
            </a:r>
          </a:p>
          <a:p>
            <a:r>
              <a:rPr lang="en-US" sz="2000" spc="-1" dirty="0" smtClean="0">
                <a:solidFill>
                  <a:srgbClr val="000000"/>
                </a:solidFill>
                <a:latin typeface="Source Sans Pro"/>
              </a:rPr>
              <a:t>Successfully target to any class with non-realistic images</a:t>
            </a:r>
          </a:p>
          <a:p>
            <a:endParaRPr lang="en-US" sz="2000" spc="-1" dirty="0" smtClean="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a:stretch/>
        </p:blipFill>
        <p:spPr>
          <a:xfrm>
            <a:off x="1751012" y="2362200"/>
            <a:ext cx="9315360" cy="370512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MLP w/ Ext. Yale Face Database B</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49</a:t>
            </a:fld>
            <a:endParaRPr lang="en-US" dirty="0"/>
          </a:p>
        </p:txBody>
      </p:sp>
      <p:sp>
        <p:nvSpPr>
          <p:cNvPr id="6" name="TextShape 3"/>
          <p:cNvSpPr txBox="1"/>
          <p:nvPr/>
        </p:nvSpPr>
        <p:spPr>
          <a:xfrm>
            <a:off x="1550987" y="1344685"/>
            <a:ext cx="7210425" cy="941315"/>
          </a:xfrm>
          <a:prstGeom prst="rect">
            <a:avLst/>
          </a:prstGeom>
          <a:noFill/>
          <a:ln>
            <a:noFill/>
          </a:ln>
        </p:spPr>
        <p:txBody>
          <a:bodyPr lIns="0" tIns="0" rIns="0" bIns="0"/>
          <a:lstStyle/>
          <a:p>
            <a:r>
              <a:rPr lang="en-US" sz="2000" spc="-1" dirty="0" smtClean="0">
                <a:solidFill>
                  <a:srgbClr val="000000"/>
                </a:solidFill>
                <a:latin typeface="Source Sans Pro"/>
              </a:rPr>
              <a:t>An example of face de-identification with an MLP model</a:t>
            </a:r>
          </a:p>
          <a:p>
            <a:r>
              <a:rPr lang="en-US" sz="2000" spc="-1" dirty="0" smtClean="0">
                <a:solidFill>
                  <a:srgbClr val="000000"/>
                </a:solidFill>
                <a:latin typeface="Source Sans Pro"/>
              </a:rPr>
              <a:t>Successfully target to any class with realistic images</a:t>
            </a:r>
          </a:p>
          <a:p>
            <a:endParaRPr lang="en-US" sz="2000" spc="-1" dirty="0" smtClean="0">
              <a:solidFill>
                <a:srgbClr val="000000"/>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284412" y="2109156"/>
            <a:ext cx="5212080" cy="4077812"/>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Advantages of Artificial Neural Networks</a:t>
            </a:r>
          </a:p>
        </p:txBody>
      </p:sp>
      <p:sp>
        <p:nvSpPr>
          <p:cNvPr id="7" name="TextShape 3"/>
          <p:cNvSpPr txBox="1"/>
          <p:nvPr/>
        </p:nvSpPr>
        <p:spPr>
          <a:xfrm>
            <a:off x="1446212" y="1420885"/>
            <a:ext cx="7134226" cy="941315"/>
          </a:xfrm>
          <a:prstGeom prst="rect">
            <a:avLst/>
          </a:prstGeom>
          <a:noFill/>
          <a:ln>
            <a:noFill/>
          </a:ln>
        </p:spPr>
        <p:txBody>
          <a:bodyPr lIns="0" tIns="0" rIns="0" bIns="0"/>
          <a:lstStyle/>
          <a:p>
            <a:pPr marL="432000" indent="-324000">
              <a:spcAft>
                <a:spcPts val="567"/>
              </a:spcAft>
              <a:buClr>
                <a:srgbClr val="000000"/>
              </a:buClr>
              <a:buSzPct val="45000"/>
            </a:pPr>
            <a:r>
              <a:rPr lang="en-US" sz="2000" spc="-1" dirty="0" smtClean="0">
                <a:solidFill>
                  <a:srgbClr val="000000"/>
                </a:solidFill>
                <a:latin typeface="Source Sans Pro"/>
              </a:rPr>
              <a:t>Universal Approximation Theorem (George </a:t>
            </a:r>
            <a:r>
              <a:rPr lang="en-US" sz="2000" spc="-1" dirty="0" err="1" smtClean="0">
                <a:solidFill>
                  <a:srgbClr val="000000"/>
                </a:solidFill>
                <a:latin typeface="Source Sans Pro"/>
              </a:rPr>
              <a:t>Cybenko</a:t>
            </a:r>
            <a:r>
              <a:rPr lang="en-US" sz="2000" spc="-1" dirty="0" smtClean="0">
                <a:solidFill>
                  <a:srgbClr val="000000"/>
                </a:solidFill>
                <a:latin typeface="Source Sans Pro"/>
              </a:rPr>
              <a:t>)</a:t>
            </a:r>
          </a:p>
          <a:p>
            <a:pPr marL="432000" indent="-324000">
              <a:spcAft>
                <a:spcPts val="567"/>
              </a:spcAft>
              <a:buClr>
                <a:srgbClr val="000000"/>
              </a:buClr>
              <a:buSzPct val="45000"/>
            </a:pPr>
            <a:r>
              <a:rPr lang="en-US" sz="2000" spc="-1" dirty="0" smtClean="0">
                <a:solidFill>
                  <a:srgbClr val="000000"/>
                </a:solidFill>
                <a:latin typeface="Source Sans Pro"/>
              </a:rPr>
              <a:t>Satisfactory function approximation using only input data</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CNN w/ </a:t>
            </a:r>
            <a:r>
              <a:rPr lang="en-US" sz="2400" spc="-1" dirty="0" err="1" smtClean="0">
                <a:solidFill>
                  <a:srgbClr val="3399FF"/>
                </a:solidFill>
                <a:latin typeface="Source Sans Pro"/>
              </a:rPr>
              <a:t>CelebA</a:t>
            </a:r>
            <a:endParaRPr lang="en-US" sz="2400" spc="-1" dirty="0" smtClean="0">
              <a:solidFill>
                <a:srgbClr val="3399FF"/>
              </a:solidFill>
              <a:latin typeface="Source Sans Pro"/>
            </a:endParaRPr>
          </a:p>
        </p:txBody>
      </p:sp>
      <p:sp>
        <p:nvSpPr>
          <p:cNvPr id="8" name="TextShape 3"/>
          <p:cNvSpPr txBox="1"/>
          <p:nvPr/>
        </p:nvSpPr>
        <p:spPr>
          <a:xfrm>
            <a:off x="1550987" y="1344685"/>
            <a:ext cx="7210425" cy="941315"/>
          </a:xfrm>
          <a:prstGeom prst="rect">
            <a:avLst/>
          </a:prstGeom>
          <a:noFill/>
          <a:ln>
            <a:noFill/>
          </a:ln>
        </p:spPr>
        <p:txBody>
          <a:bodyPr lIns="0" tIns="0" rIns="0" bIns="0"/>
          <a:lstStyle/>
          <a:p>
            <a:r>
              <a:rPr lang="en-US" sz="2000" spc="-1" dirty="0" smtClean="0">
                <a:solidFill>
                  <a:srgbClr val="000000"/>
                </a:solidFill>
                <a:latin typeface="Source Sans Pro"/>
              </a:rPr>
              <a:t>An example of face de-identification with a CNN model</a:t>
            </a:r>
          </a:p>
          <a:p>
            <a:r>
              <a:rPr lang="en-US" sz="2000" spc="-1" dirty="0" smtClean="0">
                <a:solidFill>
                  <a:srgbClr val="000000"/>
                </a:solidFill>
                <a:latin typeface="Source Sans Pro"/>
              </a:rPr>
              <a:t>Successfully target to any class with non-realistic images</a:t>
            </a:r>
          </a:p>
          <a:p>
            <a:endParaRPr lang="en-US" sz="2000" spc="-1" dirty="0" smtClean="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50</a:t>
            </a:fld>
            <a:endParaRPr lang="en-US" dirty="0"/>
          </a:p>
        </p:txBody>
      </p:sp>
      <p:pic>
        <p:nvPicPr>
          <p:cNvPr id="2050" name="Picture 2"/>
          <p:cNvPicPr>
            <a:picLocks noChangeAspect="1" noChangeArrowheads="1"/>
          </p:cNvPicPr>
          <p:nvPr/>
        </p:nvPicPr>
        <p:blipFill>
          <a:blip r:embed="rId2"/>
          <a:srcRect/>
          <a:stretch>
            <a:fillRect/>
          </a:stretch>
        </p:blipFill>
        <p:spPr bwMode="auto">
          <a:xfrm>
            <a:off x="1630222" y="2377440"/>
            <a:ext cx="9450260" cy="299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CNN w/ </a:t>
            </a:r>
            <a:r>
              <a:rPr lang="en-US" sz="2400" spc="-1" dirty="0" err="1" smtClean="0">
                <a:solidFill>
                  <a:srgbClr val="3399FF"/>
                </a:solidFill>
                <a:latin typeface="Source Sans Pro"/>
              </a:rPr>
              <a:t>CelebA</a:t>
            </a:r>
            <a:endParaRPr lang="en-US" sz="2400" spc="-1" dirty="0" smtClean="0">
              <a:solidFill>
                <a:srgbClr val="3399FF"/>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51</a:t>
            </a:fld>
            <a:endParaRPr lang="en-US" dirty="0"/>
          </a:p>
        </p:txBody>
      </p:sp>
      <p:sp>
        <p:nvSpPr>
          <p:cNvPr id="6" name="TextShape 3"/>
          <p:cNvSpPr txBox="1"/>
          <p:nvPr/>
        </p:nvSpPr>
        <p:spPr>
          <a:xfrm>
            <a:off x="1550987" y="1344685"/>
            <a:ext cx="7210425" cy="941315"/>
          </a:xfrm>
          <a:prstGeom prst="rect">
            <a:avLst/>
          </a:prstGeom>
          <a:noFill/>
          <a:ln>
            <a:noFill/>
          </a:ln>
        </p:spPr>
        <p:txBody>
          <a:bodyPr lIns="0" tIns="0" rIns="0" bIns="0"/>
          <a:lstStyle/>
          <a:p>
            <a:r>
              <a:rPr lang="en-US" sz="2000" spc="-1" dirty="0" smtClean="0">
                <a:solidFill>
                  <a:srgbClr val="000000"/>
                </a:solidFill>
                <a:latin typeface="Source Sans Pro"/>
              </a:rPr>
              <a:t>An example of face de-identification with a CNN model</a:t>
            </a:r>
          </a:p>
          <a:p>
            <a:r>
              <a:rPr lang="en-US" sz="2000" spc="-1" dirty="0" smtClean="0">
                <a:solidFill>
                  <a:srgbClr val="000000"/>
                </a:solidFill>
                <a:latin typeface="Source Sans Pro"/>
              </a:rPr>
              <a:t>Successfully target to any class with realistic images</a:t>
            </a:r>
          </a:p>
          <a:p>
            <a:endParaRPr lang="en-US" sz="2000" spc="-1" dirty="0" smtClean="0">
              <a:solidFill>
                <a:srgbClr val="000000"/>
              </a:solidFill>
              <a:latin typeface="Source Sans Pro"/>
            </a:endParaRPr>
          </a:p>
        </p:txBody>
      </p:sp>
      <p:pic>
        <p:nvPicPr>
          <p:cNvPr id="1030" name="Picture 6"/>
          <p:cNvPicPr>
            <a:picLocks noChangeAspect="1" noChangeArrowheads="1"/>
          </p:cNvPicPr>
          <p:nvPr/>
        </p:nvPicPr>
        <p:blipFill>
          <a:blip r:embed="rId2"/>
          <a:srcRect/>
          <a:stretch>
            <a:fillRect/>
          </a:stretch>
        </p:blipFill>
        <p:spPr bwMode="auto">
          <a:xfrm>
            <a:off x="1755648" y="2359152"/>
            <a:ext cx="8794730" cy="37033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2"/>
          <p:cNvSpPr txBox="1">
            <a:spLocks noChangeAspect="1"/>
          </p:cNvSpPr>
          <p:nvPr/>
        </p:nvSpPr>
        <p:spPr>
          <a:xfrm>
            <a:off x="3396932" y="2133600"/>
            <a:ext cx="4297680" cy="3933670"/>
          </a:xfrm>
          <a:prstGeom prst="rect">
            <a:avLst/>
          </a:prstGeom>
          <a:blipFill rotWithShape="0">
            <a:blip r:embed="rId2"/>
            <a:stretch>
              <a:fillRect/>
            </a:stretch>
          </a:blipFill>
          <a:ln w="21600">
            <a:noFill/>
          </a:ln>
        </p:spPr>
        <p:txBody>
          <a:bodyPr lIns="90000" tIns="45000" rIns="90000" bIns="45000" anchor="ctr" anchorCtr="1"/>
          <a:lstStyle/>
          <a:p>
            <a:pPr algn="ctr"/>
            <a:endParaRPr lang="en-US" sz="1800" b="0" strike="noStrike" spc="-1">
              <a:latin typeface="Arial"/>
            </a:endParaRPr>
          </a:p>
          <a:p>
            <a:pPr algn="ctr"/>
            <a:endParaRPr lang="en-US" sz="1800" b="0" strike="noStrike" spc="-1">
              <a:latin typeface="Arial"/>
            </a:endParaRPr>
          </a:p>
        </p:txBody>
      </p:sp>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They are transferable!</a:t>
            </a:r>
          </a:p>
        </p:txBody>
      </p:sp>
      <p:sp>
        <p:nvSpPr>
          <p:cNvPr id="8" name="TextShape 3"/>
          <p:cNvSpPr txBox="1"/>
          <p:nvPr/>
        </p:nvSpPr>
        <p:spPr>
          <a:xfrm>
            <a:off x="1550987" y="1447800"/>
            <a:ext cx="7210425" cy="941315"/>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Cross model generalization</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a:stretch/>
        </p:blipFill>
        <p:spPr>
          <a:xfrm>
            <a:off x="1653572" y="2133600"/>
            <a:ext cx="9622440" cy="393300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They are transferable!</a:t>
            </a:r>
          </a:p>
        </p:txBody>
      </p:sp>
      <p:sp>
        <p:nvSpPr>
          <p:cNvPr id="8" name="TextShape 3"/>
          <p:cNvSpPr txBox="1"/>
          <p:nvPr/>
        </p:nvSpPr>
        <p:spPr>
          <a:xfrm>
            <a:off x="1550987" y="1447800"/>
            <a:ext cx="7210425" cy="941315"/>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Cross training-set generalization</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2"/>
          <p:cNvSpPr txBox="1"/>
          <p:nvPr/>
        </p:nvSpPr>
        <p:spPr>
          <a:xfrm>
            <a:off x="1541462" y="4648200"/>
            <a:ext cx="9124950" cy="1277276"/>
          </a:xfrm>
          <a:prstGeom prst="rect">
            <a:avLst/>
          </a:prstGeom>
          <a:noFill/>
          <a:ln>
            <a:noFill/>
          </a:ln>
        </p:spPr>
        <p:txBody>
          <a:bodyPr lIns="0" tIns="0" rIns="0" bIns="0"/>
          <a:lstStyle/>
          <a:p>
            <a:pPr algn="just">
              <a:spcAft>
                <a:spcPts val="567"/>
              </a:spcAft>
            </a:pPr>
            <a:r>
              <a:rPr lang="en-US" sz="1900" b="0" strike="noStrike" spc="-1" dirty="0">
                <a:solidFill>
                  <a:srgbClr val="000000"/>
                </a:solidFill>
                <a:latin typeface="Source Sans Pro"/>
              </a:rPr>
              <a:t>“We used images taken from a cell-phone camera as an input to an Inception V3 image classification neural network. We showed that in such a set-up, a significant fraction of adversarial images crafted using the original network are misclassified even when fed to the classifier through the camera.”, </a:t>
            </a:r>
            <a:r>
              <a:rPr lang="en-US" sz="1900" b="0" strike="noStrike" spc="-1" dirty="0" err="1">
                <a:solidFill>
                  <a:srgbClr val="000000"/>
                </a:solidFill>
                <a:latin typeface="Source Sans Pro"/>
              </a:rPr>
              <a:t>Kurakin</a:t>
            </a:r>
            <a:r>
              <a:rPr lang="en-US" sz="1900" b="0" strike="noStrike" spc="-1" dirty="0">
                <a:solidFill>
                  <a:srgbClr val="000000"/>
                </a:solidFill>
                <a:latin typeface="Source Sans Pro"/>
              </a:rPr>
              <a:t> et al.</a:t>
            </a:r>
          </a:p>
        </p:txBody>
      </p:sp>
      <p:pic>
        <p:nvPicPr>
          <p:cNvPr id="6" name="5 - Εικόνα"/>
          <p:cNvPicPr>
            <a:picLocks noChangeAspect="1"/>
          </p:cNvPicPr>
          <p:nvPr/>
        </p:nvPicPr>
        <p:blipFill>
          <a:blip r:embed="rId2" cstate="print"/>
          <a:stretch/>
        </p:blipFill>
        <p:spPr>
          <a:xfrm>
            <a:off x="1598612" y="2209800"/>
            <a:ext cx="3657600" cy="1969962"/>
          </a:xfrm>
          <a:prstGeom prst="rect">
            <a:avLst/>
          </a:prstGeom>
          <a:ln w="21600">
            <a:noFill/>
          </a:ln>
        </p:spPr>
      </p:pic>
      <p:sp>
        <p:nvSpPr>
          <p:cNvPr id="9"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They are transferable!</a:t>
            </a:r>
          </a:p>
        </p:txBody>
      </p:sp>
      <p:sp>
        <p:nvSpPr>
          <p:cNvPr id="10" name="TextShape 3"/>
          <p:cNvSpPr txBox="1"/>
          <p:nvPr/>
        </p:nvSpPr>
        <p:spPr>
          <a:xfrm>
            <a:off x="1550987" y="1447800"/>
            <a:ext cx="7134226" cy="941315"/>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Can exist to the real world!</a:t>
            </a:r>
            <a:endParaRPr lang="en-US" sz="2000" spc="-1" dirty="0">
              <a:solidFill>
                <a:srgbClr val="000000"/>
              </a:solidFill>
              <a:latin typeface="Source Sans Pro"/>
            </a:endParaRP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54</a:t>
            </a:fld>
            <a:endParaRPr lang="en-US" dirty="0"/>
          </a:p>
        </p:txBody>
      </p:sp>
      <p:sp>
        <p:nvSpPr>
          <p:cNvPr id="7" name="6 - Ορθογώνιο"/>
          <p:cNvSpPr/>
          <p:nvPr/>
        </p:nvSpPr>
        <p:spPr>
          <a:xfrm>
            <a:off x="5637212" y="2935069"/>
            <a:ext cx="4267200" cy="646331"/>
          </a:xfrm>
          <a:prstGeom prst="rect">
            <a:avLst/>
          </a:prstGeom>
        </p:spPr>
        <p:txBody>
          <a:bodyPr wrap="square">
            <a:spAutoFit/>
          </a:bodyPr>
          <a:lstStyle/>
          <a:p>
            <a:r>
              <a:rPr lang="en-US" spc="-1" dirty="0" smtClean="0">
                <a:solidFill>
                  <a:srgbClr val="000000"/>
                </a:solidFill>
                <a:latin typeface="Source Sans Pro"/>
              </a:rPr>
              <a:t>Adversarial examples in the physical world</a:t>
            </a:r>
          </a:p>
          <a:p>
            <a:r>
              <a:rPr lang="en-US" spc="-1" dirty="0" err="1" smtClean="0">
                <a:solidFill>
                  <a:srgbClr val="000000"/>
                </a:solidFill>
                <a:latin typeface="Source Sans Pro"/>
              </a:rPr>
              <a:t>Alexey</a:t>
            </a:r>
            <a:r>
              <a:rPr lang="en-US" spc="-1" dirty="0" smtClean="0">
                <a:solidFill>
                  <a:srgbClr val="000000"/>
                </a:solidFill>
                <a:latin typeface="Source Sans Pro"/>
              </a:rPr>
              <a:t> </a:t>
            </a:r>
            <a:r>
              <a:rPr lang="en-US" spc="-1" dirty="0" err="1" smtClean="0">
                <a:solidFill>
                  <a:srgbClr val="000000"/>
                </a:solidFill>
                <a:latin typeface="Source Sans Pro"/>
              </a:rPr>
              <a:t>Kurakin</a:t>
            </a:r>
            <a:r>
              <a:rPr lang="en-US" spc="-1" dirty="0" smtClean="0">
                <a:solidFill>
                  <a:srgbClr val="000000"/>
                </a:solidFill>
                <a:latin typeface="Source Sans Pro"/>
              </a:rPr>
              <a:t> et al, 2017</a:t>
            </a:r>
            <a:endParaRPr lang="el-G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55</a:t>
            </a:fld>
            <a:endParaRPr lang="en-US" dirty="0"/>
          </a:p>
        </p:txBody>
      </p:sp>
      <p:sp>
        <p:nvSpPr>
          <p:cNvPr id="10" name="TextShape 3"/>
          <p:cNvSpPr txBox="1"/>
          <p:nvPr/>
        </p:nvSpPr>
        <p:spPr>
          <a:xfrm>
            <a:off x="1550987" y="2362200"/>
            <a:ext cx="9877425" cy="3352800"/>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The Neural Networks can approximate any function (Universal Approximation Theorem)</a:t>
            </a:r>
          </a:p>
          <a:p>
            <a:endParaRPr lang="en-US" sz="2000" spc="-1" dirty="0" smtClean="0">
              <a:solidFill>
                <a:srgbClr val="000000"/>
              </a:solidFill>
              <a:latin typeface="Source Sans Pro"/>
            </a:endParaRPr>
          </a:p>
          <a:p>
            <a:pPr>
              <a:buFont typeface="Arial" pitchFamily="34" charset="0"/>
              <a:buChar char="•"/>
            </a:pPr>
            <a:r>
              <a:rPr lang="en-US" sz="2000" spc="-1" dirty="0" smtClean="0">
                <a:solidFill>
                  <a:srgbClr val="000000"/>
                </a:solidFill>
                <a:latin typeface="Source Sans Pro"/>
              </a:rPr>
              <a:t>  We can train our Neural Networks with some adversarial examples to be more robust</a:t>
            </a:r>
          </a:p>
          <a:p>
            <a:endParaRPr lang="en-US" sz="2000" spc="-1" dirty="0" smtClean="0">
              <a:solidFill>
                <a:srgbClr val="000000"/>
              </a:solidFill>
              <a:latin typeface="Source Sans Pro"/>
            </a:endParaRPr>
          </a:p>
          <a:p>
            <a:pPr>
              <a:buFont typeface="Arial" pitchFamily="34" charset="0"/>
              <a:buChar char="•"/>
            </a:pPr>
            <a:r>
              <a:rPr lang="en-US" sz="2000" spc="-1" dirty="0" smtClean="0">
                <a:solidFill>
                  <a:srgbClr val="000000"/>
                </a:solidFill>
                <a:latin typeface="Source Sans Pro"/>
              </a:rPr>
              <a:t>  Adversarial training works as a regularization technique</a:t>
            </a:r>
          </a:p>
          <a:p>
            <a:pPr>
              <a:buFont typeface="Arial" pitchFamily="34" charset="0"/>
              <a:buChar char="•"/>
            </a:pPr>
            <a:endParaRPr lang="en-US" sz="2000" spc="-1" dirty="0" smtClean="0">
              <a:solidFill>
                <a:srgbClr val="000000"/>
              </a:solidFill>
              <a:latin typeface="Source Sans Pro"/>
            </a:endParaRPr>
          </a:p>
          <a:p>
            <a:pPr>
              <a:buFont typeface="Arial" pitchFamily="34" charset="0"/>
              <a:buChar char="•"/>
            </a:pPr>
            <a:r>
              <a:rPr lang="en-US" sz="2000" spc="-1" dirty="0" smtClean="0">
                <a:solidFill>
                  <a:srgbClr val="000000"/>
                </a:solidFill>
                <a:latin typeface="Source Sans Pro"/>
              </a:rPr>
              <a:t>  There is a need for sophisticated adversarial training algorithms with robustness by priori</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sp>
        <p:nvSpPr>
          <p:cNvPr id="8" name="TextShape 2"/>
          <p:cNvSpPr txBox="1"/>
          <p:nvPr/>
        </p:nvSpPr>
        <p:spPr>
          <a:xfrm>
            <a:off x="1446212" y="4724400"/>
            <a:ext cx="9607809" cy="914400"/>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Mixing training/validation/testing data sets with adversarial examples</a:t>
            </a:r>
          </a:p>
          <a:p>
            <a:pPr>
              <a:buFont typeface="Arial" pitchFamily="34" charset="0"/>
              <a:buChar char="•"/>
            </a:pPr>
            <a:endParaRPr lang="en-US" sz="2000" spc="-1" dirty="0" smtClean="0">
              <a:solidFill>
                <a:srgbClr val="000000"/>
              </a:solidFill>
              <a:latin typeface="Source Sans Pro"/>
            </a:endParaRPr>
          </a:p>
          <a:p>
            <a:pPr>
              <a:buFont typeface="Arial" pitchFamily="34" charset="0"/>
              <a:buChar char="•"/>
            </a:pPr>
            <a:r>
              <a:rPr lang="en-US" sz="2000" spc="-1" dirty="0" smtClean="0">
                <a:solidFill>
                  <a:srgbClr val="000000"/>
                </a:solidFill>
                <a:latin typeface="Source Sans Pro"/>
              </a:rPr>
              <a:t>  Same idea with data augmentation as a regularization technique</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56</a:t>
            </a:fld>
            <a:endParaRPr lang="en-US" dirty="0"/>
          </a:p>
        </p:txBody>
      </p:sp>
      <p:pic>
        <p:nvPicPr>
          <p:cNvPr id="3074" name="Picture 2"/>
          <p:cNvPicPr>
            <a:picLocks noChangeAspect="1" noChangeArrowheads="1"/>
          </p:cNvPicPr>
          <p:nvPr/>
        </p:nvPicPr>
        <p:blipFill>
          <a:blip r:embed="rId2"/>
          <a:srcRect/>
          <a:stretch>
            <a:fillRect/>
          </a:stretch>
        </p:blipFill>
        <p:spPr bwMode="auto">
          <a:xfrm>
            <a:off x="1751012" y="1371600"/>
            <a:ext cx="4754880" cy="3003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055812" y="3599060"/>
            <a:ext cx="8046720" cy="1506340"/>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sp>
        <p:nvSpPr>
          <p:cNvPr id="8" name="TextShape 2"/>
          <p:cNvSpPr txBox="1"/>
          <p:nvPr/>
        </p:nvSpPr>
        <p:spPr>
          <a:xfrm>
            <a:off x="1674812" y="1646285"/>
            <a:ext cx="9607809" cy="1630315"/>
          </a:xfrm>
          <a:prstGeom prst="rect">
            <a:avLst/>
          </a:prstGeom>
          <a:noFill/>
          <a:ln>
            <a:noFill/>
          </a:ln>
        </p:spPr>
        <p:txBody>
          <a:bodyPr lIns="0" tIns="0" rIns="0" bIns="0"/>
          <a:lstStyle/>
          <a:p>
            <a:pPr>
              <a:buFont typeface="Arial" pitchFamily="34" charset="0"/>
              <a:buChar char="•"/>
            </a:pPr>
            <a:r>
              <a:rPr lang="en-US" sz="2000" spc="-1" dirty="0" smtClean="0">
                <a:solidFill>
                  <a:srgbClr val="000000"/>
                </a:solidFill>
                <a:latin typeface="Source Sans Pro"/>
              </a:rPr>
              <a:t>  Using an adversarial loss function for single examples</a:t>
            </a:r>
          </a:p>
          <a:p>
            <a:pPr>
              <a:buFont typeface="Arial" pitchFamily="34" charset="0"/>
              <a:buChar char="•"/>
            </a:pPr>
            <a:endParaRPr lang="en-US" sz="2000" spc="-1" dirty="0" smtClean="0">
              <a:solidFill>
                <a:srgbClr val="000000"/>
              </a:solidFill>
              <a:latin typeface="Source Sans Pro"/>
            </a:endParaRPr>
          </a:p>
          <a:p>
            <a:pPr>
              <a:buFont typeface="Arial" pitchFamily="34" charset="0"/>
              <a:buChar char="•"/>
            </a:pPr>
            <a:r>
              <a:rPr lang="en-US" sz="2000" spc="-1" dirty="0" smtClean="0">
                <a:solidFill>
                  <a:srgbClr val="000000"/>
                </a:solidFill>
                <a:latin typeface="Source Sans Pro"/>
              </a:rPr>
              <a:t>  Generate fast adversarial examples at run-time with FGSM</a:t>
            </a:r>
          </a:p>
          <a:p>
            <a:pPr>
              <a:buFont typeface="Arial" pitchFamily="34" charset="0"/>
              <a:buChar char="•"/>
            </a:pPr>
            <a:endParaRPr lang="en-US" sz="2000" spc="-1" dirty="0" smtClean="0">
              <a:solidFill>
                <a:srgbClr val="000000"/>
              </a:solidFill>
              <a:latin typeface="Source Sans Pro"/>
            </a:endParaRPr>
          </a:p>
          <a:p>
            <a:pPr>
              <a:buFont typeface="Arial" pitchFamily="34" charset="0"/>
              <a:buChar char="•"/>
            </a:pPr>
            <a:r>
              <a:rPr lang="en-US" sz="2000" spc="-1" dirty="0" smtClean="0">
                <a:solidFill>
                  <a:srgbClr val="000000"/>
                </a:solidFill>
                <a:latin typeface="Source Sans Pro"/>
              </a:rPr>
              <a:t>  ‘c’ : </a:t>
            </a:r>
            <a:r>
              <a:rPr lang="en-US" sz="2000" spc="-1" dirty="0" err="1" smtClean="0">
                <a:solidFill>
                  <a:srgbClr val="000000"/>
                </a:solidFill>
                <a:latin typeface="Source Sans Pro"/>
              </a:rPr>
              <a:t>hyperparameter</a:t>
            </a:r>
            <a:r>
              <a:rPr lang="en-US" sz="2000" spc="-1" dirty="0" smtClean="0">
                <a:solidFill>
                  <a:srgbClr val="000000"/>
                </a:solidFill>
                <a:latin typeface="Source Sans Pro"/>
              </a:rPr>
              <a:t> coefficient to balance the weight of adversarial learning</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a:picLocks noChangeAspect="1"/>
          </p:cNvPicPr>
          <p:nvPr/>
        </p:nvPicPr>
        <p:blipFill>
          <a:blip r:embed="rId2"/>
          <a:stretch/>
        </p:blipFill>
        <p:spPr>
          <a:xfrm>
            <a:off x="1437887" y="2438400"/>
            <a:ext cx="8229600" cy="2748429"/>
          </a:xfrm>
          <a:prstGeom prst="rect">
            <a:avLst/>
          </a:prstGeom>
          <a:ln w="21600">
            <a:noFill/>
          </a:ln>
        </p:spPr>
      </p:pic>
      <p:pic>
        <p:nvPicPr>
          <p:cNvPr id="7" name="6 - Εικόνα"/>
          <p:cNvPicPr>
            <a:picLocks noChangeAspect="1"/>
          </p:cNvPicPr>
          <p:nvPr/>
        </p:nvPicPr>
        <p:blipFill>
          <a:blip r:embed="rId3"/>
          <a:stretch/>
        </p:blipFill>
        <p:spPr>
          <a:xfrm>
            <a:off x="1598612" y="5029200"/>
            <a:ext cx="6400800" cy="931703"/>
          </a:xfrm>
          <a:prstGeom prst="rect">
            <a:avLst/>
          </a:prstGeom>
          <a:ln w="21600">
            <a:noFill/>
          </a:ln>
        </p:spPr>
      </p:pic>
      <p:sp>
        <p:nvSpPr>
          <p:cNvPr id="9"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sp>
        <p:nvSpPr>
          <p:cNvPr id="11" name="TextShape 2"/>
          <p:cNvSpPr txBox="1"/>
          <p:nvPr/>
        </p:nvSpPr>
        <p:spPr>
          <a:xfrm>
            <a:off x="1674812" y="1265285"/>
            <a:ext cx="9738493" cy="1630315"/>
          </a:xfrm>
          <a:prstGeom prst="rect">
            <a:avLst/>
          </a:prstGeom>
          <a:noFill/>
          <a:ln>
            <a:noFill/>
          </a:ln>
        </p:spPr>
        <p:txBody>
          <a:bodyPr lIns="0" tIns="0" rIns="0" bIns="0"/>
          <a:lstStyle/>
          <a:p>
            <a:r>
              <a:rPr lang="en-US" spc="-1" dirty="0" smtClean="0">
                <a:solidFill>
                  <a:srgbClr val="000000"/>
                </a:solidFill>
                <a:latin typeface="Source Sans Pro"/>
              </a:rPr>
              <a:t>2016, “Adversarial Machine Learning at Scale”</a:t>
            </a:r>
          </a:p>
          <a:p>
            <a:r>
              <a:rPr lang="en-US" spc="-1" dirty="0" err="1" smtClean="0">
                <a:solidFill>
                  <a:srgbClr val="000000"/>
                </a:solidFill>
                <a:latin typeface="Source Sans Pro"/>
              </a:rPr>
              <a:t>Alexey</a:t>
            </a:r>
            <a:r>
              <a:rPr lang="en-US" spc="-1" dirty="0" smtClean="0">
                <a:solidFill>
                  <a:srgbClr val="000000"/>
                </a:solidFill>
                <a:latin typeface="Source Sans Pro"/>
              </a:rPr>
              <a:t> </a:t>
            </a:r>
            <a:r>
              <a:rPr lang="en-US" spc="-1" dirty="0" err="1" smtClean="0">
                <a:solidFill>
                  <a:srgbClr val="000000"/>
                </a:solidFill>
                <a:latin typeface="Source Sans Pro"/>
              </a:rPr>
              <a:t>Kurakin</a:t>
            </a:r>
            <a:r>
              <a:rPr lang="en-US" spc="-1" dirty="0" smtClean="0">
                <a:solidFill>
                  <a:srgbClr val="000000"/>
                </a:solidFill>
                <a:latin typeface="Source Sans Pro"/>
              </a:rPr>
              <a:t>, Ian </a:t>
            </a:r>
            <a:r>
              <a:rPr lang="en-US" spc="-1" dirty="0" err="1" smtClean="0">
                <a:solidFill>
                  <a:srgbClr val="000000"/>
                </a:solidFill>
                <a:latin typeface="Source Sans Pro"/>
              </a:rPr>
              <a:t>Goodfellow</a:t>
            </a:r>
            <a:r>
              <a:rPr lang="en-US" spc="-1" dirty="0" smtClean="0">
                <a:solidFill>
                  <a:srgbClr val="000000"/>
                </a:solidFill>
                <a:latin typeface="Source Sans Pro"/>
              </a:rPr>
              <a:t>, </a:t>
            </a:r>
            <a:r>
              <a:rPr lang="en-US" spc="-1" dirty="0" err="1" smtClean="0">
                <a:solidFill>
                  <a:srgbClr val="000000"/>
                </a:solidFill>
                <a:latin typeface="Source Sans Pro"/>
              </a:rPr>
              <a:t>Samy</a:t>
            </a:r>
            <a:r>
              <a:rPr lang="en-US" spc="-1" dirty="0" smtClean="0">
                <a:solidFill>
                  <a:srgbClr val="000000"/>
                </a:solidFill>
                <a:latin typeface="Source Sans Pro"/>
              </a:rPr>
              <a:t> </a:t>
            </a:r>
            <a:r>
              <a:rPr lang="en-US" spc="-1" dirty="0" err="1" smtClean="0">
                <a:solidFill>
                  <a:srgbClr val="000000"/>
                </a:solidFill>
                <a:latin typeface="Source Sans Pro"/>
              </a:rPr>
              <a:t>Bengio</a:t>
            </a:r>
            <a:endParaRPr lang="en-US" spc="-1" dirty="0" smtClean="0">
              <a:solidFill>
                <a:srgbClr val="000000"/>
              </a:solidFill>
              <a:latin typeface="Source Sans Pro"/>
            </a:endParaRPr>
          </a:p>
          <a:p>
            <a:endParaRPr lang="en-US" spc="-1" dirty="0" smtClean="0">
              <a:solidFill>
                <a:srgbClr val="000000"/>
              </a:solidFill>
              <a:latin typeface="Source Sans Pro"/>
            </a:endParaRPr>
          </a:p>
          <a:p>
            <a:r>
              <a:rPr lang="en-US" spc="-1" dirty="0" smtClean="0">
                <a:solidFill>
                  <a:srgbClr val="000000"/>
                </a:solidFill>
                <a:latin typeface="Source Sans Pro"/>
              </a:rPr>
              <a:t>Using an adversarial loss function for large scale models and datasets</a:t>
            </a:r>
            <a:endParaRPr lang="en-US" spc="-1" dirty="0">
              <a:solidFill>
                <a:srgbClr val="000000"/>
              </a:solidFill>
              <a:latin typeface="Source Sans Pro"/>
            </a:endParaRPr>
          </a:p>
        </p:txBody>
      </p:sp>
      <p:sp>
        <p:nvSpPr>
          <p:cNvPr id="10" name="9 - Θέση αριθμού διαφάνειας"/>
          <p:cNvSpPr>
            <a:spLocks noGrp="1"/>
          </p:cNvSpPr>
          <p:nvPr>
            <p:ph type="sldNum" sz="quarter" idx="4"/>
          </p:nvPr>
        </p:nvSpPr>
        <p:spPr/>
        <p:txBody>
          <a:bodyPr/>
          <a:lstStyle/>
          <a:p>
            <a:fld id="{166879D8-F734-F240-8A02-9FE18ACCE031}" type="slidenum">
              <a:rPr lang="en-US" smtClean="0"/>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964372" y="1676400"/>
            <a:ext cx="6644640" cy="4119911"/>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Adversarial Examples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sp>
        <p:nvSpPr>
          <p:cNvPr id="8" name="7 - Θέση αριθμού διαφάνειας"/>
          <p:cNvSpPr>
            <a:spLocks noGrp="1"/>
          </p:cNvSpPr>
          <p:nvPr>
            <p:ph type="sldNum" sz="quarter" idx="4"/>
          </p:nvPr>
        </p:nvSpPr>
        <p:spPr/>
        <p:txBody>
          <a:bodyPr/>
          <a:lstStyle/>
          <a:p>
            <a:fld id="{166879D8-F734-F240-8A02-9FE18ACCE031}" type="slidenum">
              <a:rPr lang="en-US" smtClean="0"/>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a:stretch/>
        </p:blipFill>
        <p:spPr>
          <a:xfrm>
            <a:off x="1522412" y="2590800"/>
            <a:ext cx="9010440" cy="2676240"/>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Αdvantages of Artificial Neural Networks</a:t>
            </a:r>
          </a:p>
        </p:txBody>
      </p:sp>
      <p:sp>
        <p:nvSpPr>
          <p:cNvPr id="7" name="TextShape 3"/>
          <p:cNvSpPr txBox="1"/>
          <p:nvPr/>
        </p:nvSpPr>
        <p:spPr>
          <a:xfrm>
            <a:off x="1446212" y="1420885"/>
            <a:ext cx="7134226" cy="941315"/>
          </a:xfrm>
          <a:prstGeom prst="rect">
            <a:avLst/>
          </a:prstGeom>
          <a:noFill/>
          <a:ln>
            <a:noFill/>
          </a:ln>
        </p:spPr>
        <p:txBody>
          <a:bodyPr lIns="0" tIns="0" rIns="0" bIns="0"/>
          <a:lstStyle/>
          <a:p>
            <a:pPr marL="432000" indent="-324000">
              <a:spcAft>
                <a:spcPts val="567"/>
              </a:spcAft>
              <a:buClr>
                <a:srgbClr val="000000"/>
              </a:buClr>
              <a:buSzPct val="45000"/>
            </a:pPr>
            <a:r>
              <a:rPr lang="en-US" sz="2000" spc="-1" dirty="0" smtClean="0">
                <a:solidFill>
                  <a:srgbClr val="000000"/>
                </a:solidFill>
                <a:latin typeface="Source Sans Pro"/>
              </a:rPr>
              <a:t>Good generalization that captures the general manifold of data</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What exactly are these?</a:t>
            </a:r>
          </a:p>
        </p:txBody>
      </p:sp>
      <p:sp>
        <p:nvSpPr>
          <p:cNvPr id="8" name="TextShape 2"/>
          <p:cNvSpPr txBox="1"/>
          <p:nvPr/>
        </p:nvSpPr>
        <p:spPr>
          <a:xfrm>
            <a:off x="1751012" y="3816394"/>
            <a:ext cx="9067800" cy="3194006"/>
          </a:xfrm>
          <a:prstGeom prst="rect">
            <a:avLst/>
          </a:prstGeom>
          <a:noFill/>
          <a:ln>
            <a:noFill/>
          </a:ln>
        </p:spPr>
        <p:txBody>
          <a:bodyPr lIns="0" tIns="0" rIns="0" bIns="0"/>
          <a:lstStyle/>
          <a:p>
            <a:pPr algn="just">
              <a:buFont typeface="Arial" pitchFamily="34" charset="0"/>
              <a:buChar char="•"/>
            </a:pPr>
            <a:r>
              <a:rPr lang="en-US" sz="1800" b="0" strike="noStrike" spc="-1" dirty="0" smtClean="0">
                <a:solidFill>
                  <a:srgbClr val="000000"/>
                </a:solidFill>
                <a:latin typeface="Source Sans Pro"/>
              </a:rPr>
              <a:t>   Discriminative </a:t>
            </a:r>
            <a:r>
              <a:rPr lang="en-US" sz="1800" b="0" strike="noStrike" spc="-1" dirty="0">
                <a:solidFill>
                  <a:srgbClr val="000000"/>
                </a:solidFill>
                <a:latin typeface="Source Sans Pro"/>
              </a:rPr>
              <a:t>models map rich, high dimensional data input to low dimensions output</a:t>
            </a:r>
          </a:p>
          <a:p>
            <a:pPr algn="just">
              <a:buFont typeface="Arial" pitchFamily="34" charset="0"/>
              <a:buChar char="•"/>
            </a:pPr>
            <a:endParaRPr lang="en-US" sz="1800" b="0" strike="noStrike" spc="-1" dirty="0" smtClean="0">
              <a:solidFill>
                <a:srgbClr val="000000"/>
              </a:solidFill>
              <a:latin typeface="Source Sans Pro"/>
            </a:endParaRPr>
          </a:p>
          <a:p>
            <a:pPr algn="just">
              <a:buFont typeface="Arial" pitchFamily="34" charset="0"/>
              <a:buChar char="•"/>
            </a:pPr>
            <a:r>
              <a:rPr lang="en-US" sz="1800" b="0" strike="noStrike" spc="-1" dirty="0" smtClean="0">
                <a:solidFill>
                  <a:srgbClr val="000000"/>
                </a:solidFill>
                <a:latin typeface="Source Sans Pro"/>
              </a:rPr>
              <a:t>   Nowadays</a:t>
            </a:r>
            <a:r>
              <a:rPr lang="en-US" sz="1800" b="0" strike="noStrike" spc="-1" dirty="0">
                <a:solidFill>
                  <a:srgbClr val="000000"/>
                </a:solidFill>
                <a:latin typeface="Source Sans Pro"/>
              </a:rPr>
              <a:t>, interest has turned quite a bit on generative models which do the </a:t>
            </a:r>
            <a:r>
              <a:rPr lang="en-US" sz="1800" b="0" strike="noStrike" spc="-1" dirty="0" smtClean="0">
                <a:solidFill>
                  <a:srgbClr val="000000"/>
                </a:solidFill>
                <a:latin typeface="Source Sans Pro"/>
              </a:rPr>
              <a:t>opposite</a:t>
            </a:r>
          </a:p>
          <a:p>
            <a:pPr algn="just">
              <a:buFont typeface="Arial" pitchFamily="34" charset="0"/>
              <a:buChar char="•"/>
            </a:pPr>
            <a:endParaRPr lang="en-US" spc="-1" dirty="0" smtClean="0">
              <a:solidFill>
                <a:srgbClr val="000000"/>
              </a:solidFill>
              <a:latin typeface="Source Sans Pro"/>
            </a:endParaRPr>
          </a:p>
          <a:p>
            <a:pPr algn="just">
              <a:buFont typeface="Arial" pitchFamily="34" charset="0"/>
              <a:buChar char="•"/>
            </a:pPr>
            <a:r>
              <a:rPr lang="en-US" spc="-1" dirty="0" smtClean="0">
                <a:solidFill>
                  <a:srgbClr val="000000"/>
                </a:solidFill>
                <a:latin typeface="Source Sans Pro"/>
              </a:rPr>
              <a:t>   GAN: A framework for evolving </a:t>
            </a:r>
            <a:r>
              <a:rPr lang="en-US" spc="-1" dirty="0" err="1" smtClean="0">
                <a:solidFill>
                  <a:srgbClr val="000000"/>
                </a:solidFill>
                <a:latin typeface="Source Sans Pro"/>
              </a:rPr>
              <a:t>adversarially</a:t>
            </a:r>
            <a:r>
              <a:rPr lang="en-US" spc="-1" dirty="0" smtClean="0">
                <a:solidFill>
                  <a:srgbClr val="000000"/>
                </a:solidFill>
                <a:latin typeface="Source Sans Pro"/>
              </a:rPr>
              <a:t> a generative and a discriminative model</a:t>
            </a:r>
          </a:p>
          <a:p>
            <a:pPr algn="just">
              <a:buFont typeface="Arial" pitchFamily="34" charset="0"/>
              <a:buChar char="•"/>
            </a:pPr>
            <a:endParaRPr lang="en-US" spc="-1" dirty="0" smtClean="0">
              <a:solidFill>
                <a:srgbClr val="000000"/>
              </a:solidFill>
              <a:latin typeface="Source Sans Pro"/>
            </a:endParaRPr>
          </a:p>
          <a:p>
            <a:pPr algn="just">
              <a:buFont typeface="Arial" pitchFamily="34" charset="0"/>
              <a:buChar char="•"/>
            </a:pPr>
            <a:r>
              <a:rPr lang="en-US" spc="-1" dirty="0" smtClean="0">
                <a:solidFill>
                  <a:srgbClr val="000000"/>
                </a:solidFill>
                <a:latin typeface="Source Sans Pro"/>
              </a:rPr>
              <a:t>   Generative model as ‘Generator’ or ‘G’ / Discriminative model as ‘Discriminator’ or ‘D’</a:t>
            </a:r>
          </a:p>
        </p:txBody>
      </p:sp>
      <p:pic>
        <p:nvPicPr>
          <p:cNvPr id="9" name="Picture 3"/>
          <p:cNvPicPr>
            <a:picLocks noChangeAspect="1" noChangeArrowheads="1"/>
          </p:cNvPicPr>
          <p:nvPr/>
        </p:nvPicPr>
        <p:blipFill>
          <a:blip r:embed="rId2"/>
          <a:srcRect/>
          <a:stretch>
            <a:fillRect/>
          </a:stretch>
        </p:blipFill>
        <p:spPr bwMode="auto">
          <a:xfrm>
            <a:off x="1248092" y="1600200"/>
            <a:ext cx="7589520" cy="1740215"/>
          </a:xfrm>
          <a:prstGeom prst="rect">
            <a:avLst/>
          </a:prstGeom>
          <a:noFill/>
          <a:ln w="9525">
            <a:noFill/>
            <a:miter lim="800000"/>
            <a:headEnd/>
            <a:tailEnd/>
          </a:ln>
          <a:effectLst/>
        </p:spPr>
      </p:pic>
      <p:sp>
        <p:nvSpPr>
          <p:cNvPr id="7" name="6 - Θέση αριθμού διαφάνειας"/>
          <p:cNvSpPr>
            <a:spLocks noGrp="1"/>
          </p:cNvSpPr>
          <p:nvPr>
            <p:ph type="sldNum" sz="quarter" idx="4"/>
          </p:nvPr>
        </p:nvSpPr>
        <p:spPr/>
        <p:txBody>
          <a:bodyPr/>
          <a:lstStyle/>
          <a:p>
            <a:fld id="{166879D8-F734-F240-8A02-9FE18ACCE031}" type="slidenum">
              <a:rPr lang="en-US" smtClean="0"/>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2"/>
          <p:cNvSpPr txBox="1"/>
          <p:nvPr/>
        </p:nvSpPr>
        <p:spPr>
          <a:xfrm>
            <a:off x="1674812" y="1295400"/>
            <a:ext cx="11332728" cy="3194006"/>
          </a:xfrm>
          <a:prstGeom prst="rect">
            <a:avLst/>
          </a:prstGeom>
          <a:noFill/>
          <a:ln>
            <a:noFill/>
          </a:ln>
        </p:spPr>
        <p:txBody>
          <a:bodyPr lIns="0" tIns="0" rIns="0" bIns="0"/>
          <a:lstStyle/>
          <a:p>
            <a:pPr algn="just">
              <a:lnSpc>
                <a:spcPct val="150000"/>
              </a:lnSpc>
              <a:buFont typeface="Arial" pitchFamily="34" charset="0"/>
              <a:buChar char="•"/>
            </a:pPr>
            <a:r>
              <a:rPr lang="en-US" sz="1800" b="0" strike="noStrike" spc="-1" dirty="0" smtClean="0">
                <a:solidFill>
                  <a:srgbClr val="000000"/>
                </a:solidFill>
                <a:latin typeface="Source Sans Pro"/>
              </a:rPr>
              <a:t>  ‘</a:t>
            </a:r>
            <a:r>
              <a:rPr lang="en-US" sz="1800" b="0" strike="noStrike" spc="-1" dirty="0">
                <a:solidFill>
                  <a:srgbClr val="000000"/>
                </a:solidFill>
                <a:latin typeface="Source Sans Pro"/>
              </a:rPr>
              <a:t>G’ and ‘D’ evolve through an adversarial process </a:t>
            </a:r>
            <a:endParaRPr lang="en-US" sz="1800" b="0" strike="noStrike" spc="-1" dirty="0" smtClean="0">
              <a:solidFill>
                <a:srgbClr val="000000"/>
              </a:solidFill>
              <a:latin typeface="Source Sans Pro"/>
            </a:endParaRPr>
          </a:p>
          <a:p>
            <a:pPr algn="just">
              <a:lnSpc>
                <a:spcPct val="150000"/>
              </a:lnSpc>
              <a:buFont typeface="Arial" pitchFamily="34" charset="0"/>
              <a:buChar char="•"/>
            </a:pPr>
            <a:r>
              <a:rPr lang="en-US" spc="-1" dirty="0" smtClean="0">
                <a:solidFill>
                  <a:srgbClr val="000000"/>
                </a:solidFill>
                <a:latin typeface="Source Sans Pro"/>
              </a:rPr>
              <a:t>  ‘G’ and ‘D’ are players in a two-player </a:t>
            </a:r>
            <a:r>
              <a:rPr lang="en-US" sz="1800" b="0" strike="noStrike" spc="-1" dirty="0" err="1" smtClean="0">
                <a:solidFill>
                  <a:srgbClr val="000000"/>
                </a:solidFill>
                <a:latin typeface="Source Sans Pro"/>
              </a:rPr>
              <a:t>minimax</a:t>
            </a:r>
            <a:r>
              <a:rPr lang="en-US" sz="1800" b="0" strike="noStrike" spc="-1" dirty="0" smtClean="0">
                <a:solidFill>
                  <a:srgbClr val="000000"/>
                </a:solidFill>
                <a:latin typeface="Source Sans Pro"/>
              </a:rPr>
              <a:t> </a:t>
            </a:r>
            <a:r>
              <a:rPr lang="en-US" sz="1800" b="0" strike="noStrike" spc="-1" dirty="0">
                <a:solidFill>
                  <a:srgbClr val="000000"/>
                </a:solidFill>
                <a:latin typeface="Source Sans Pro"/>
              </a:rPr>
              <a:t>game</a:t>
            </a:r>
          </a:p>
          <a:p>
            <a:pPr>
              <a:lnSpc>
                <a:spcPct val="150000"/>
              </a:lnSpc>
              <a:buFont typeface="Arial" pitchFamily="34" charset="0"/>
              <a:buChar char="•"/>
            </a:pPr>
            <a:r>
              <a:rPr lang="en-US" sz="1800" b="0" strike="noStrike" spc="-1" dirty="0" smtClean="0">
                <a:solidFill>
                  <a:srgbClr val="000000"/>
                </a:solidFill>
                <a:latin typeface="Source Sans Pro"/>
              </a:rPr>
              <a:t>  ‘</a:t>
            </a:r>
            <a:r>
              <a:rPr lang="en-US" sz="1800" b="0" strike="noStrike" spc="-1" dirty="0">
                <a:solidFill>
                  <a:srgbClr val="000000"/>
                </a:solidFill>
                <a:latin typeface="Source Sans Pro"/>
              </a:rPr>
              <a:t>G’ is trained to learn to generate fake data and approximate the real data distribution</a:t>
            </a:r>
          </a:p>
          <a:p>
            <a:pPr>
              <a:lnSpc>
                <a:spcPct val="150000"/>
              </a:lnSpc>
              <a:buFont typeface="Arial" pitchFamily="34" charset="0"/>
              <a:buChar char="•"/>
            </a:pPr>
            <a:r>
              <a:rPr lang="en-US" sz="1800" b="0" strike="noStrike" spc="-1" dirty="0" smtClean="0">
                <a:solidFill>
                  <a:srgbClr val="000000"/>
                </a:solidFill>
                <a:latin typeface="Source Sans Pro"/>
              </a:rPr>
              <a:t>  ‘</a:t>
            </a:r>
            <a:r>
              <a:rPr lang="en-US" sz="1800" b="0" strike="noStrike" spc="-1" dirty="0">
                <a:solidFill>
                  <a:srgbClr val="000000"/>
                </a:solidFill>
                <a:latin typeface="Source Sans Pro"/>
              </a:rPr>
              <a:t>D’ is trained to learn to separate the fake from the real data distribution</a:t>
            </a:r>
          </a:p>
        </p:txBody>
      </p:sp>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What exactly are these?</a:t>
            </a:r>
          </a:p>
        </p:txBody>
      </p:sp>
      <p:pic>
        <p:nvPicPr>
          <p:cNvPr id="5" name="4 - Εικόνα"/>
          <p:cNvPicPr>
            <a:picLocks noChangeAspect="1"/>
          </p:cNvPicPr>
          <p:nvPr/>
        </p:nvPicPr>
        <p:blipFill>
          <a:blip r:embed="rId2"/>
          <a:stretch/>
        </p:blipFill>
        <p:spPr>
          <a:xfrm>
            <a:off x="2817812" y="3361543"/>
            <a:ext cx="5760720" cy="2505857"/>
          </a:xfrm>
          <a:prstGeom prst="rect">
            <a:avLst/>
          </a:prstGeom>
          <a:ln w="21600">
            <a:noFill/>
          </a:ln>
        </p:spPr>
      </p:pic>
      <p:sp>
        <p:nvSpPr>
          <p:cNvPr id="8" name="7 - Θέση αριθμού διαφάνειας"/>
          <p:cNvSpPr>
            <a:spLocks noGrp="1"/>
          </p:cNvSpPr>
          <p:nvPr>
            <p:ph type="sldNum" sz="quarter" idx="4"/>
          </p:nvPr>
        </p:nvSpPr>
        <p:spPr/>
        <p:txBody>
          <a:bodyPr/>
          <a:lstStyle/>
          <a:p>
            <a:fld id="{166879D8-F734-F240-8A02-9FE18ACCE031}" type="slidenum">
              <a:rPr lang="en-US" smtClean="0"/>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What exactly are these?</a:t>
            </a:r>
          </a:p>
        </p:txBody>
      </p:sp>
      <p:sp>
        <p:nvSpPr>
          <p:cNvPr id="10" name="9 - Θέση αριθμού διαφάνειας"/>
          <p:cNvSpPr>
            <a:spLocks noGrp="1"/>
          </p:cNvSpPr>
          <p:nvPr>
            <p:ph type="sldNum" sz="quarter" idx="4"/>
          </p:nvPr>
        </p:nvSpPr>
        <p:spPr/>
        <p:txBody>
          <a:bodyPr/>
          <a:lstStyle/>
          <a:p>
            <a:fld id="{166879D8-F734-F240-8A02-9FE18ACCE031}" type="slidenum">
              <a:rPr lang="en-US" smtClean="0"/>
              <a:pPr/>
              <a:t>62</a:t>
            </a:fld>
            <a:endParaRPr lang="en-US" dirty="0"/>
          </a:p>
        </p:txBody>
      </p:sp>
      <p:sp>
        <p:nvSpPr>
          <p:cNvPr id="12" name="TextShape 2"/>
          <p:cNvSpPr txBox="1"/>
          <p:nvPr/>
        </p:nvSpPr>
        <p:spPr>
          <a:xfrm>
            <a:off x="1760537" y="4114800"/>
            <a:ext cx="8915400" cy="1752600"/>
          </a:xfrm>
          <a:prstGeom prst="rect">
            <a:avLst/>
          </a:prstGeom>
          <a:noFill/>
          <a:ln>
            <a:noFill/>
          </a:ln>
        </p:spPr>
        <p:txBody>
          <a:bodyPr lIns="0" tIns="0" rIns="0" bIns="0"/>
          <a:lstStyle/>
          <a:p>
            <a:pPr algn="just">
              <a:lnSpc>
                <a:spcPct val="150000"/>
              </a:lnSpc>
              <a:buFont typeface="Arial" pitchFamily="34" charset="0"/>
              <a:buChar char="•"/>
            </a:pPr>
            <a:r>
              <a:rPr lang="en-US" spc="-1" dirty="0" smtClean="0">
                <a:solidFill>
                  <a:srgbClr val="000000"/>
                </a:solidFill>
                <a:latin typeface="Source Sans Pro"/>
              </a:rPr>
              <a:t>  ‘G’ samples random noise ‘z’ from a uniform / normal (Gaussian) distribution</a:t>
            </a:r>
            <a:r>
              <a:rPr lang="en-US" sz="1800" b="0" strike="noStrike" spc="-1" dirty="0" smtClean="0">
                <a:solidFill>
                  <a:srgbClr val="000000"/>
                </a:solidFill>
                <a:latin typeface="Source Sans Pro"/>
              </a:rPr>
              <a:t> </a:t>
            </a:r>
          </a:p>
          <a:p>
            <a:pPr algn="just">
              <a:lnSpc>
                <a:spcPct val="150000"/>
              </a:lnSpc>
              <a:buFont typeface="Arial" pitchFamily="34" charset="0"/>
              <a:buChar char="•"/>
            </a:pPr>
            <a:r>
              <a:rPr lang="en-US" spc="-1" dirty="0" smtClean="0">
                <a:solidFill>
                  <a:srgbClr val="000000"/>
                </a:solidFill>
                <a:latin typeface="Source Sans Pro"/>
              </a:rPr>
              <a:t>  ‘G’ generates a fake sample with a single forward pass: x = G(Θ</a:t>
            </a:r>
            <a:r>
              <a:rPr lang="en-US" spc="-1" baseline="-15000" dirty="0" smtClean="0">
                <a:solidFill>
                  <a:srgbClr val="000000"/>
                </a:solidFill>
                <a:latin typeface="Source Sans Pro"/>
              </a:rPr>
              <a:t>G</a:t>
            </a:r>
            <a:r>
              <a:rPr lang="en-US" spc="-1" dirty="0" smtClean="0">
                <a:solidFill>
                  <a:srgbClr val="000000"/>
                </a:solidFill>
                <a:latin typeface="Source Sans Pro"/>
              </a:rPr>
              <a:t>, z)</a:t>
            </a:r>
            <a:endParaRPr lang="en-US" spc="-1" dirty="0">
              <a:solidFill>
                <a:srgbClr val="000000"/>
              </a:solidFill>
              <a:latin typeface="Source Sans Pro"/>
            </a:endParaRPr>
          </a:p>
          <a:p>
            <a:pPr algn="just">
              <a:lnSpc>
                <a:spcPct val="150000"/>
              </a:lnSpc>
              <a:buFont typeface="Arial" pitchFamily="34" charset="0"/>
              <a:buChar char="•"/>
            </a:pPr>
            <a:r>
              <a:rPr lang="en-US" spc="-1" dirty="0" smtClean="0">
                <a:solidFill>
                  <a:srgbClr val="000000"/>
                </a:solidFill>
                <a:latin typeface="Source Sans Pro"/>
              </a:rPr>
              <a:t>  ‘D’ separates (as a binary classifier) fake from real samples: y = D(Θ</a:t>
            </a:r>
            <a:r>
              <a:rPr lang="en-US" spc="-1" baseline="-15000" dirty="0" smtClean="0">
                <a:solidFill>
                  <a:srgbClr val="000000"/>
                </a:solidFill>
                <a:latin typeface="Source Sans Pro"/>
              </a:rPr>
              <a:t>D</a:t>
            </a:r>
            <a:r>
              <a:rPr lang="en-US" spc="-1" dirty="0" smtClean="0">
                <a:solidFill>
                  <a:srgbClr val="000000"/>
                </a:solidFill>
                <a:latin typeface="Source Sans Pro"/>
              </a:rPr>
              <a:t>, x)</a:t>
            </a:r>
          </a:p>
          <a:p>
            <a:pPr algn="just">
              <a:lnSpc>
                <a:spcPct val="150000"/>
              </a:lnSpc>
              <a:buFont typeface="Arial" pitchFamily="34" charset="0"/>
              <a:buChar char="•"/>
            </a:pPr>
            <a:r>
              <a:rPr lang="en-US" spc="-1" dirty="0" smtClean="0">
                <a:solidFill>
                  <a:srgbClr val="000000"/>
                </a:solidFill>
                <a:latin typeface="Source Sans Pro"/>
              </a:rPr>
              <a:t>  Optimal solution: Nash Equilibrium where y = 0.5 probability (fake = real)</a:t>
            </a:r>
          </a:p>
        </p:txBody>
      </p:sp>
      <p:pic>
        <p:nvPicPr>
          <p:cNvPr id="1027" name="Picture 3"/>
          <p:cNvPicPr>
            <a:picLocks noChangeAspect="1" noChangeArrowheads="1"/>
          </p:cNvPicPr>
          <p:nvPr/>
        </p:nvPicPr>
        <p:blipFill>
          <a:blip r:embed="rId2" cstate="print"/>
          <a:srcRect/>
          <a:stretch>
            <a:fillRect/>
          </a:stretch>
        </p:blipFill>
        <p:spPr bwMode="auto">
          <a:xfrm>
            <a:off x="1693862" y="1447800"/>
            <a:ext cx="5669280" cy="24916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pic>
        <p:nvPicPr>
          <p:cNvPr id="9" name="8 - Εικόνα"/>
          <p:cNvPicPr/>
          <p:nvPr/>
        </p:nvPicPr>
        <p:blipFill>
          <a:blip r:embed="rId2"/>
          <a:stretch/>
        </p:blipFill>
        <p:spPr>
          <a:xfrm>
            <a:off x="1522412" y="2599920"/>
            <a:ext cx="9396000" cy="3572280"/>
          </a:xfrm>
          <a:prstGeom prst="rect">
            <a:avLst/>
          </a:prstGeom>
          <a:ln w="21600">
            <a:noFill/>
          </a:ln>
        </p:spPr>
      </p:pic>
      <p:sp>
        <p:nvSpPr>
          <p:cNvPr id="6" name="5 - Θέση αριθμού διαφάνειας"/>
          <p:cNvSpPr>
            <a:spLocks noGrp="1"/>
          </p:cNvSpPr>
          <p:nvPr>
            <p:ph type="sldNum" sz="quarter" idx="4"/>
          </p:nvPr>
        </p:nvSpPr>
        <p:spPr/>
        <p:txBody>
          <a:bodyPr/>
          <a:lstStyle/>
          <a:p>
            <a:fld id="{166879D8-F734-F240-8A02-9FE18ACCE031}" type="slidenum">
              <a:rPr lang="en-US" smtClean="0"/>
              <a:pPr/>
              <a:t>63</a:t>
            </a:fld>
            <a:endParaRPr lang="en-US" dirty="0"/>
          </a:p>
        </p:txBody>
      </p:sp>
      <p:sp>
        <p:nvSpPr>
          <p:cNvPr id="7" name="TextShape 2"/>
          <p:cNvSpPr txBox="1"/>
          <p:nvPr/>
        </p:nvSpPr>
        <p:spPr>
          <a:xfrm>
            <a:off x="1760537" y="1219200"/>
            <a:ext cx="8915400" cy="1752600"/>
          </a:xfrm>
          <a:prstGeom prst="rect">
            <a:avLst/>
          </a:prstGeom>
          <a:noFill/>
          <a:ln>
            <a:noFill/>
          </a:ln>
        </p:spPr>
        <p:txBody>
          <a:bodyPr lIns="0" tIns="0" rIns="0" bIns="0"/>
          <a:lstStyle/>
          <a:p>
            <a:pPr algn="just">
              <a:lnSpc>
                <a:spcPct val="150000"/>
              </a:lnSpc>
              <a:buFont typeface="Arial" pitchFamily="34" charset="0"/>
              <a:buChar char="•"/>
            </a:pPr>
            <a:r>
              <a:rPr lang="en-US" spc="-1" dirty="0" smtClean="0">
                <a:solidFill>
                  <a:srgbClr val="000000"/>
                </a:solidFill>
                <a:latin typeface="Source Sans Pro"/>
              </a:rPr>
              <a:t>  ‘G’ and ‘D’ can be trained using </a:t>
            </a:r>
            <a:r>
              <a:rPr lang="en-US" spc="-1" dirty="0" err="1" smtClean="0">
                <a:solidFill>
                  <a:srgbClr val="000000"/>
                </a:solidFill>
                <a:latin typeface="Source Sans Pro"/>
              </a:rPr>
              <a:t>backpropagation</a:t>
            </a:r>
            <a:r>
              <a:rPr lang="en-US" spc="-1" dirty="0" smtClean="0">
                <a:solidFill>
                  <a:srgbClr val="000000"/>
                </a:solidFill>
                <a:latin typeface="Source Sans Pro"/>
              </a:rPr>
              <a:t> (in case of NNs) </a:t>
            </a:r>
            <a:endParaRPr lang="en-US" sz="1800" b="0" strike="noStrike" spc="-1" dirty="0" smtClean="0">
              <a:solidFill>
                <a:srgbClr val="000000"/>
              </a:solidFill>
              <a:latin typeface="Source Sans Pro"/>
            </a:endParaRPr>
          </a:p>
          <a:p>
            <a:pPr algn="just">
              <a:lnSpc>
                <a:spcPct val="150000"/>
              </a:lnSpc>
              <a:buFont typeface="Arial" pitchFamily="34" charset="0"/>
              <a:buChar char="•"/>
            </a:pPr>
            <a:r>
              <a:rPr lang="en-US" spc="-1" dirty="0" smtClean="0">
                <a:solidFill>
                  <a:srgbClr val="000000"/>
                </a:solidFill>
                <a:latin typeface="Source Sans Pro"/>
              </a:rPr>
              <a:t>  ‘G’ tries to </a:t>
            </a:r>
            <a:r>
              <a:rPr lang="en-US" b="1" spc="-1" dirty="0" smtClean="0">
                <a:solidFill>
                  <a:srgbClr val="000000"/>
                </a:solidFill>
                <a:latin typeface="Source Sans Pro"/>
              </a:rPr>
              <a:t>decrease</a:t>
            </a:r>
            <a:r>
              <a:rPr lang="en-US" spc="-1" dirty="0" smtClean="0">
                <a:solidFill>
                  <a:srgbClr val="000000"/>
                </a:solidFill>
                <a:latin typeface="Source Sans Pro"/>
              </a:rPr>
              <a:t> the correct classification of ‘D’ on the fake data</a:t>
            </a:r>
            <a:endParaRPr lang="en-US" spc="-1" dirty="0">
              <a:solidFill>
                <a:srgbClr val="000000"/>
              </a:solidFill>
              <a:latin typeface="Source Sans Pro"/>
            </a:endParaRPr>
          </a:p>
          <a:p>
            <a:pPr algn="just">
              <a:lnSpc>
                <a:spcPct val="150000"/>
              </a:lnSpc>
              <a:buFont typeface="Arial" pitchFamily="34" charset="0"/>
              <a:buChar char="•"/>
            </a:pPr>
            <a:r>
              <a:rPr lang="en-US" spc="-1" dirty="0" smtClean="0">
                <a:solidFill>
                  <a:srgbClr val="000000"/>
                </a:solidFill>
                <a:latin typeface="Source Sans Pro"/>
              </a:rPr>
              <a:t>  ‘D’ tries to </a:t>
            </a:r>
            <a:r>
              <a:rPr lang="en-US" b="1" spc="-1" dirty="0" smtClean="0">
                <a:solidFill>
                  <a:srgbClr val="000000"/>
                </a:solidFill>
                <a:latin typeface="Source Sans Pro"/>
              </a:rPr>
              <a:t>increase</a:t>
            </a:r>
            <a:r>
              <a:rPr lang="en-US" spc="-1" dirty="0" smtClean="0">
                <a:solidFill>
                  <a:srgbClr val="000000"/>
                </a:solidFill>
                <a:latin typeface="Source Sans Pro"/>
              </a:rPr>
              <a:t> the correct classification for fake and real data</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Adversarial Training</a:t>
            </a:r>
          </a:p>
        </p:txBody>
      </p:sp>
      <p:sp>
        <p:nvSpPr>
          <p:cNvPr id="5" name="4 - Θέση αριθμού διαφάνειας"/>
          <p:cNvSpPr>
            <a:spLocks noGrp="1"/>
          </p:cNvSpPr>
          <p:nvPr>
            <p:ph type="sldNum" sz="quarter" idx="4"/>
          </p:nvPr>
        </p:nvSpPr>
        <p:spPr/>
        <p:txBody>
          <a:bodyPr/>
          <a:lstStyle/>
          <a:p>
            <a:fld id="{166879D8-F734-F240-8A02-9FE18ACCE031}" type="slidenum">
              <a:rPr lang="en-US" smtClean="0"/>
              <a:pPr/>
              <a:t>64</a:t>
            </a:fld>
            <a:endParaRPr lang="en-US" dirty="0"/>
          </a:p>
        </p:txBody>
      </p:sp>
      <p:sp>
        <p:nvSpPr>
          <p:cNvPr id="9" name="TextShape 2"/>
          <p:cNvSpPr txBox="1"/>
          <p:nvPr/>
        </p:nvSpPr>
        <p:spPr>
          <a:xfrm>
            <a:off x="1674812" y="1181100"/>
            <a:ext cx="7239000" cy="1752600"/>
          </a:xfrm>
          <a:prstGeom prst="rect">
            <a:avLst/>
          </a:prstGeom>
          <a:noFill/>
          <a:ln>
            <a:noFill/>
          </a:ln>
        </p:spPr>
        <p:txBody>
          <a:bodyPr lIns="0" tIns="0" rIns="0" bIns="0"/>
          <a:lstStyle/>
          <a:p>
            <a:pPr algn="just">
              <a:lnSpc>
                <a:spcPct val="150000"/>
              </a:lnSpc>
            </a:pPr>
            <a:r>
              <a:rPr lang="en-US" spc="-1" dirty="0" smtClean="0">
                <a:solidFill>
                  <a:srgbClr val="000000"/>
                </a:solidFill>
                <a:latin typeface="Source Sans Pro"/>
              </a:rPr>
              <a:t>2014, “Generative Adversarial Networks”, Ian J. </a:t>
            </a:r>
            <a:r>
              <a:rPr lang="en-US" spc="-1" dirty="0" err="1" smtClean="0">
                <a:solidFill>
                  <a:srgbClr val="000000"/>
                </a:solidFill>
                <a:latin typeface="Source Sans Pro"/>
              </a:rPr>
              <a:t>Goodfellow</a:t>
            </a:r>
            <a:r>
              <a:rPr lang="en-US" spc="-1" dirty="0" smtClean="0">
                <a:solidFill>
                  <a:srgbClr val="000000"/>
                </a:solidFill>
                <a:latin typeface="Source Sans Pro"/>
              </a:rPr>
              <a:t> et al.</a:t>
            </a:r>
          </a:p>
        </p:txBody>
      </p:sp>
      <p:pic>
        <p:nvPicPr>
          <p:cNvPr id="7170" name="Picture 2"/>
          <p:cNvPicPr>
            <a:picLocks noChangeAspect="1" noChangeArrowheads="1"/>
          </p:cNvPicPr>
          <p:nvPr/>
        </p:nvPicPr>
        <p:blipFill>
          <a:blip r:embed="rId2"/>
          <a:srcRect/>
          <a:stretch>
            <a:fillRect/>
          </a:stretch>
        </p:blipFill>
        <p:spPr bwMode="auto">
          <a:xfrm>
            <a:off x="2055812" y="1649594"/>
            <a:ext cx="7223760" cy="46750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2"/>
          <p:cNvSpPr txBox="1"/>
          <p:nvPr/>
        </p:nvSpPr>
        <p:spPr>
          <a:xfrm>
            <a:off x="1482838" y="1600200"/>
            <a:ext cx="12307774" cy="4558480"/>
          </a:xfrm>
          <a:prstGeom prst="rect">
            <a:avLst/>
          </a:prstGeom>
          <a:noFill/>
          <a:ln>
            <a:noFill/>
          </a:ln>
        </p:spPr>
        <p:txBody>
          <a:bodyPr lIns="0" tIns="0" rIns="0" bIns="0"/>
          <a:lstStyle/>
          <a:p>
            <a:pPr marL="457200" indent="-228600">
              <a:lnSpc>
                <a:spcPct val="150000"/>
              </a:lnSpc>
              <a:spcAft>
                <a:spcPts val="567"/>
              </a:spcAft>
              <a:buClr>
                <a:srgbClr val="000000"/>
              </a:buClr>
              <a:buSzPct val="45000"/>
              <a:buFont typeface="Wingdings" charset="2"/>
              <a:buChar char=""/>
            </a:pPr>
            <a:r>
              <a:rPr lang="en-US" sz="1800" b="0" strike="noStrike" spc="-1" dirty="0">
                <a:solidFill>
                  <a:srgbClr val="000000"/>
                </a:solidFill>
                <a:latin typeface="Source Sans Pro"/>
              </a:rPr>
              <a:t>First </a:t>
            </a:r>
            <a:r>
              <a:rPr lang="en-US" sz="1800" b="0" strike="noStrike" spc="-1" dirty="0" smtClean="0">
                <a:solidFill>
                  <a:srgbClr val="000000"/>
                </a:solidFill>
                <a:latin typeface="Source Sans Pro"/>
              </a:rPr>
              <a:t>decent generative </a:t>
            </a:r>
            <a:r>
              <a:rPr lang="en-US" sz="1800" b="0" strike="noStrike" spc="-1" dirty="0">
                <a:solidFill>
                  <a:srgbClr val="000000"/>
                </a:solidFill>
                <a:latin typeface="Source Sans Pro"/>
              </a:rPr>
              <a:t>model that produces promising </a:t>
            </a:r>
            <a:r>
              <a:rPr lang="en-US" sz="1800" b="0" strike="noStrike" spc="-1" dirty="0" smtClean="0">
                <a:solidFill>
                  <a:srgbClr val="000000"/>
                </a:solidFill>
                <a:latin typeface="Source Sans Pro"/>
              </a:rPr>
              <a:t>results</a:t>
            </a:r>
          </a:p>
          <a:p>
            <a:pPr marL="457200" indent="-228600">
              <a:lnSpc>
                <a:spcPct val="150000"/>
              </a:lnSpc>
              <a:spcAft>
                <a:spcPts val="567"/>
              </a:spcAft>
              <a:buClr>
                <a:srgbClr val="000000"/>
              </a:buClr>
              <a:buSzPct val="45000"/>
              <a:buFont typeface="Wingdings" charset="2"/>
              <a:buChar char=""/>
            </a:pPr>
            <a:r>
              <a:rPr lang="en-US" sz="1800" b="0" strike="noStrike" spc="-1" dirty="0" smtClean="0">
                <a:solidFill>
                  <a:srgbClr val="000000"/>
                </a:solidFill>
                <a:latin typeface="Source Sans Pro"/>
              </a:rPr>
              <a:t>Ability </a:t>
            </a:r>
            <a:r>
              <a:rPr lang="en-US" sz="1800" b="0" strike="noStrike" spc="-1" dirty="0">
                <a:solidFill>
                  <a:srgbClr val="000000"/>
                </a:solidFill>
                <a:latin typeface="Source Sans Pro"/>
              </a:rPr>
              <a:t>to approximate the probability distribution of input data through </a:t>
            </a:r>
            <a:r>
              <a:rPr lang="en-US" sz="1800" b="0" strike="noStrike" spc="-1" dirty="0" smtClean="0">
                <a:solidFill>
                  <a:srgbClr val="000000"/>
                </a:solidFill>
                <a:latin typeface="Source Sans Pro"/>
              </a:rPr>
              <a:t>training</a:t>
            </a:r>
          </a:p>
          <a:p>
            <a:pPr marL="457200" indent="-228600">
              <a:lnSpc>
                <a:spcPct val="150000"/>
              </a:lnSpc>
              <a:spcAft>
                <a:spcPts val="567"/>
              </a:spcAft>
              <a:buClr>
                <a:srgbClr val="000000"/>
              </a:buClr>
              <a:buSzPct val="45000"/>
              <a:buFont typeface="Wingdings" charset="2"/>
              <a:buChar char=""/>
            </a:pPr>
            <a:r>
              <a:rPr lang="en-US" sz="1800" b="0" strike="noStrike" spc="-1" dirty="0" smtClean="0">
                <a:solidFill>
                  <a:srgbClr val="000000"/>
                </a:solidFill>
                <a:latin typeface="Source Sans Pro"/>
              </a:rPr>
              <a:t>Ability </a:t>
            </a:r>
            <a:r>
              <a:rPr lang="en-US" sz="1800" b="0" strike="noStrike" spc="-1" dirty="0">
                <a:solidFill>
                  <a:srgbClr val="000000"/>
                </a:solidFill>
                <a:latin typeface="Source Sans Pro"/>
              </a:rPr>
              <a:t>to create huge amounts of realistic data (any digital media</a:t>
            </a:r>
            <a:r>
              <a:rPr lang="en-US" sz="1800" b="0" strike="noStrike" spc="-1" dirty="0" smtClean="0">
                <a:solidFill>
                  <a:srgbClr val="000000"/>
                </a:solidFill>
                <a:latin typeface="Source Sans Pro"/>
              </a:rPr>
              <a:t>)</a:t>
            </a:r>
          </a:p>
          <a:p>
            <a:pPr marL="457200" indent="-228600">
              <a:lnSpc>
                <a:spcPct val="150000"/>
              </a:lnSpc>
              <a:spcAft>
                <a:spcPts val="567"/>
              </a:spcAft>
              <a:buClr>
                <a:srgbClr val="000000"/>
              </a:buClr>
              <a:buSzPct val="45000"/>
              <a:buFont typeface="Wingdings" charset="2"/>
              <a:buChar char=""/>
            </a:pPr>
            <a:r>
              <a:rPr lang="en-US" sz="1800" b="0" strike="noStrike" spc="-1" dirty="0" smtClean="0">
                <a:solidFill>
                  <a:srgbClr val="000000"/>
                </a:solidFill>
                <a:latin typeface="Source Sans Pro"/>
              </a:rPr>
              <a:t>Instead </a:t>
            </a:r>
            <a:r>
              <a:rPr lang="en-US" sz="1800" b="0" strike="noStrike" spc="-1" dirty="0">
                <a:solidFill>
                  <a:srgbClr val="000000"/>
                </a:solidFill>
                <a:latin typeface="Source Sans Pro"/>
              </a:rPr>
              <a:t>of using data augmentation we can use ‘G' to generate realistic </a:t>
            </a:r>
            <a:r>
              <a:rPr lang="en-US" sz="1800" b="0" strike="noStrike" spc="-1" dirty="0" smtClean="0">
                <a:solidFill>
                  <a:srgbClr val="000000"/>
                </a:solidFill>
                <a:latin typeface="Source Sans Pro"/>
              </a:rPr>
              <a:t>samples</a:t>
            </a:r>
          </a:p>
          <a:p>
            <a:pPr marL="457200" indent="-228600">
              <a:lnSpc>
                <a:spcPct val="150000"/>
              </a:lnSpc>
              <a:spcAft>
                <a:spcPts val="567"/>
              </a:spcAft>
              <a:buClr>
                <a:srgbClr val="000000"/>
              </a:buClr>
              <a:buSzPct val="45000"/>
              <a:buFont typeface="Wingdings" charset="2"/>
              <a:buChar char=""/>
            </a:pPr>
            <a:r>
              <a:rPr lang="en-US" sz="1800" b="0" strike="noStrike" spc="-1" dirty="0" smtClean="0">
                <a:solidFill>
                  <a:srgbClr val="000000"/>
                </a:solidFill>
                <a:latin typeface="Source Sans Pro"/>
              </a:rPr>
              <a:t>Using </a:t>
            </a:r>
            <a:r>
              <a:rPr lang="en-US" sz="1800" b="0" strike="noStrike" spc="-1" dirty="0">
                <a:solidFill>
                  <a:srgbClr val="000000"/>
                </a:solidFill>
                <a:latin typeface="Source Sans Pro"/>
              </a:rPr>
              <a:t>it with unsupervised algorithms that need unlabeled data </a:t>
            </a:r>
            <a:r>
              <a:rPr lang="en-US" sz="1800" b="0" strike="noStrike" spc="-1" dirty="0" smtClean="0">
                <a:solidFill>
                  <a:srgbClr val="000000"/>
                </a:solidFill>
                <a:latin typeface="Source Sans Pro"/>
              </a:rPr>
              <a:t>samples</a:t>
            </a:r>
          </a:p>
          <a:p>
            <a:pPr marL="457200" indent="-228600">
              <a:lnSpc>
                <a:spcPct val="150000"/>
              </a:lnSpc>
              <a:spcAft>
                <a:spcPts val="567"/>
              </a:spcAft>
              <a:buClr>
                <a:srgbClr val="000000"/>
              </a:buClr>
              <a:buSzPct val="45000"/>
              <a:buFont typeface="Wingdings" charset="2"/>
              <a:buChar char=""/>
            </a:pPr>
            <a:r>
              <a:rPr lang="en-US" sz="1800" b="0" strike="noStrike" spc="-1" dirty="0" smtClean="0">
                <a:solidFill>
                  <a:srgbClr val="000000"/>
                </a:solidFill>
                <a:latin typeface="Source Sans Pro"/>
              </a:rPr>
              <a:t>Ability </a:t>
            </a:r>
            <a:r>
              <a:rPr lang="en-US" sz="1800" b="0" strike="noStrike" spc="-1" dirty="0">
                <a:solidFill>
                  <a:srgbClr val="000000"/>
                </a:solidFill>
                <a:latin typeface="Source Sans Pro"/>
              </a:rPr>
              <a:t>to use convolution layers, </a:t>
            </a:r>
            <a:r>
              <a:rPr lang="en-US" sz="1800" b="0" strike="noStrike" spc="-1" dirty="0" err="1">
                <a:solidFill>
                  <a:srgbClr val="000000"/>
                </a:solidFill>
                <a:latin typeface="Source Sans Pro"/>
              </a:rPr>
              <a:t>autoencoders</a:t>
            </a:r>
            <a:r>
              <a:rPr lang="en-US" sz="1800" b="0" strike="noStrike" spc="-1" dirty="0">
                <a:solidFill>
                  <a:srgbClr val="000000"/>
                </a:solidFill>
                <a:latin typeface="Source Sans Pro"/>
              </a:rPr>
              <a:t>, regularization </a:t>
            </a:r>
            <a:r>
              <a:rPr lang="en-US" sz="1800" b="0" strike="noStrike" spc="-1" dirty="0" smtClean="0">
                <a:solidFill>
                  <a:srgbClr val="000000"/>
                </a:solidFill>
                <a:latin typeface="Source Sans Pro"/>
              </a:rPr>
              <a:t>techniques</a:t>
            </a:r>
          </a:p>
          <a:p>
            <a:pPr marL="457200" indent="-228600">
              <a:lnSpc>
                <a:spcPct val="150000"/>
              </a:lnSpc>
              <a:spcAft>
                <a:spcPts val="567"/>
              </a:spcAft>
              <a:buClr>
                <a:srgbClr val="000000"/>
              </a:buClr>
              <a:buSzPct val="45000"/>
              <a:buFont typeface="Wingdings" charset="2"/>
              <a:buChar char=""/>
            </a:pPr>
            <a:r>
              <a:rPr lang="en-US" sz="1800" b="0" strike="noStrike" spc="-1" dirty="0" smtClean="0">
                <a:solidFill>
                  <a:srgbClr val="000000"/>
                </a:solidFill>
                <a:latin typeface="Source Sans Pro"/>
              </a:rPr>
              <a:t>’G</a:t>
            </a:r>
            <a:r>
              <a:rPr lang="en-US" sz="1800" b="0" strike="noStrike" spc="-1" dirty="0">
                <a:solidFill>
                  <a:srgbClr val="000000"/>
                </a:solidFill>
                <a:latin typeface="Source Sans Pro"/>
              </a:rPr>
              <a:t>’ is not trained on the real dataset as it gets only random input noise</a:t>
            </a:r>
          </a:p>
        </p:txBody>
      </p:sp>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Why GANs?</a:t>
            </a:r>
          </a:p>
        </p:txBody>
      </p:sp>
      <p:sp>
        <p:nvSpPr>
          <p:cNvPr id="5" name="4 - Θέση αριθμού διαφάνειας"/>
          <p:cNvSpPr>
            <a:spLocks noGrp="1"/>
          </p:cNvSpPr>
          <p:nvPr>
            <p:ph type="sldNum" sz="quarter" idx="4"/>
          </p:nvPr>
        </p:nvSpPr>
        <p:spPr/>
        <p:txBody>
          <a:bodyPr/>
          <a:lstStyle/>
          <a:p>
            <a:fld id="{166879D8-F734-F240-8A02-9FE18ACCE031}"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2"/>
          <p:cNvSpPr txBox="1"/>
          <p:nvPr/>
        </p:nvSpPr>
        <p:spPr>
          <a:xfrm>
            <a:off x="1674812" y="1308920"/>
            <a:ext cx="12307774" cy="4558480"/>
          </a:xfrm>
          <a:prstGeom prst="rect">
            <a:avLst/>
          </a:prstGeom>
          <a:noFill/>
          <a:ln>
            <a:noFill/>
          </a:ln>
        </p:spPr>
        <p:txBody>
          <a:bodyPr lIns="0" tIns="0" rIns="0" bIns="0"/>
          <a:lstStyle/>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Bidirectional GAN</a:t>
            </a:r>
          </a:p>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Conditional GAN</a:t>
            </a:r>
          </a:p>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Context-Conditional GAN</a:t>
            </a:r>
          </a:p>
          <a:p>
            <a:pPr marL="457200" indent="-228600">
              <a:spcAft>
                <a:spcPts val="567"/>
              </a:spcAft>
              <a:buClr>
                <a:srgbClr val="000000"/>
              </a:buClr>
              <a:buSzPct val="45000"/>
              <a:buFont typeface="Wingdings" charset="2"/>
              <a:buChar char=""/>
            </a:pPr>
            <a:r>
              <a:rPr lang="en-US" spc="-1" dirty="0" err="1" smtClean="0">
                <a:solidFill>
                  <a:srgbClr val="000000"/>
                </a:solidFill>
                <a:latin typeface="Source Sans Pro"/>
              </a:rPr>
              <a:t>CycleGAN</a:t>
            </a:r>
            <a:endParaRPr lang="en-US" spc="-1" dirty="0" smtClean="0">
              <a:solidFill>
                <a:srgbClr val="000000"/>
              </a:solidFill>
              <a:latin typeface="Source Sans Pro"/>
            </a:endParaRPr>
          </a:p>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Deep </a:t>
            </a:r>
            <a:r>
              <a:rPr lang="en-US" spc="-1" dirty="0" err="1" smtClean="0">
                <a:solidFill>
                  <a:srgbClr val="000000"/>
                </a:solidFill>
                <a:latin typeface="Source Sans Pro"/>
              </a:rPr>
              <a:t>Convolutional</a:t>
            </a:r>
            <a:r>
              <a:rPr lang="en-US" spc="-1" dirty="0" smtClean="0">
                <a:solidFill>
                  <a:srgbClr val="000000"/>
                </a:solidFill>
                <a:latin typeface="Source Sans Pro"/>
              </a:rPr>
              <a:t> GAN</a:t>
            </a:r>
          </a:p>
          <a:p>
            <a:pPr marL="457200" indent="-228600">
              <a:spcAft>
                <a:spcPts val="567"/>
              </a:spcAft>
              <a:buClr>
                <a:srgbClr val="000000"/>
              </a:buClr>
              <a:buSzPct val="45000"/>
              <a:buFont typeface="Wingdings" charset="2"/>
              <a:buChar char=""/>
            </a:pPr>
            <a:r>
              <a:rPr lang="en-US" spc="-1" dirty="0" err="1" smtClean="0">
                <a:solidFill>
                  <a:srgbClr val="000000"/>
                </a:solidFill>
                <a:latin typeface="Source Sans Pro"/>
              </a:rPr>
              <a:t>DualGAN</a:t>
            </a:r>
            <a:endParaRPr lang="en-US" spc="-1" dirty="0" smtClean="0">
              <a:solidFill>
                <a:srgbClr val="000000"/>
              </a:solidFill>
              <a:latin typeface="Source Sans Pro"/>
            </a:endParaRPr>
          </a:p>
          <a:p>
            <a:pPr marL="457200" indent="-228600">
              <a:spcAft>
                <a:spcPts val="567"/>
              </a:spcAft>
              <a:buClr>
                <a:srgbClr val="000000"/>
              </a:buClr>
              <a:buSzPct val="45000"/>
              <a:buFont typeface="Wingdings" charset="2"/>
              <a:buChar char=""/>
            </a:pPr>
            <a:r>
              <a:rPr lang="en-US" spc="-1" dirty="0" err="1" smtClean="0">
                <a:solidFill>
                  <a:srgbClr val="000000"/>
                </a:solidFill>
                <a:latin typeface="Source Sans Pro"/>
              </a:rPr>
              <a:t>InfoGAN</a:t>
            </a:r>
            <a:endParaRPr lang="en-US" spc="-1" dirty="0" smtClean="0">
              <a:solidFill>
                <a:srgbClr val="000000"/>
              </a:solidFill>
              <a:latin typeface="Source Sans Pro"/>
            </a:endParaRPr>
          </a:p>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Pix2Pix</a:t>
            </a:r>
          </a:p>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Semi-Supervised GAN</a:t>
            </a:r>
          </a:p>
          <a:p>
            <a:pPr marL="457200" indent="-228600">
              <a:spcAft>
                <a:spcPts val="567"/>
              </a:spcAft>
              <a:buClr>
                <a:srgbClr val="000000"/>
              </a:buClr>
              <a:buSzPct val="45000"/>
              <a:buFont typeface="Wingdings" charset="2"/>
              <a:buChar char=""/>
            </a:pPr>
            <a:r>
              <a:rPr lang="en-US" spc="-1" dirty="0" smtClean="0">
                <a:solidFill>
                  <a:srgbClr val="000000"/>
                </a:solidFill>
                <a:latin typeface="Source Sans Pro"/>
              </a:rPr>
              <a:t>Super-Resolution GAN</a:t>
            </a:r>
            <a:endParaRPr lang="en-US" sz="1800" b="0" strike="noStrike" spc="-1" dirty="0">
              <a:solidFill>
                <a:srgbClr val="000000"/>
              </a:solidFill>
              <a:latin typeface="Source Sans Pro"/>
            </a:endParaRPr>
          </a:p>
        </p:txBody>
      </p:sp>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endParaRPr lang="en-US" sz="3200" strike="noStrike" spc="-1" dirty="0" smtClean="0">
              <a:latin typeface="Source Sans Pro"/>
            </a:endParaRPr>
          </a:p>
          <a:p>
            <a:r>
              <a:rPr lang="en-US" sz="2400" spc="-1" dirty="0" smtClean="0">
                <a:solidFill>
                  <a:srgbClr val="3399FF"/>
                </a:solidFill>
                <a:latin typeface="Source Sans Pro"/>
              </a:rPr>
              <a:t>Famous GANs variations</a:t>
            </a:r>
          </a:p>
        </p:txBody>
      </p:sp>
      <p:sp>
        <p:nvSpPr>
          <p:cNvPr id="5" name="4 - Θέση αριθμού διαφάνειας"/>
          <p:cNvSpPr>
            <a:spLocks noGrp="1"/>
          </p:cNvSpPr>
          <p:nvPr>
            <p:ph type="sldNum" sz="quarter" idx="4"/>
          </p:nvPr>
        </p:nvSpPr>
        <p:spPr/>
        <p:txBody>
          <a:bodyPr/>
          <a:lstStyle/>
          <a:p>
            <a:fld id="{166879D8-F734-F240-8A02-9FE18ACCE031}" type="slidenum">
              <a:rPr lang="en-US" smtClean="0"/>
              <a:pPr/>
              <a:t>66</a:t>
            </a:fld>
            <a:endParaRPr lang="en-US" dirty="0"/>
          </a:p>
        </p:txBody>
      </p:sp>
      <p:sp>
        <p:nvSpPr>
          <p:cNvPr id="7" name="6 - Ορθογώνιο"/>
          <p:cNvSpPr/>
          <p:nvPr/>
        </p:nvSpPr>
        <p:spPr>
          <a:xfrm>
            <a:off x="1293812" y="5098499"/>
            <a:ext cx="8761412" cy="464101"/>
          </a:xfrm>
          <a:prstGeom prst="rect">
            <a:avLst/>
          </a:prstGeom>
        </p:spPr>
        <p:txBody>
          <a:bodyPr wrap="square">
            <a:spAutoFit/>
          </a:bodyPr>
          <a:lstStyle/>
          <a:p>
            <a:pPr marL="457200" indent="-228600" algn="just">
              <a:lnSpc>
                <a:spcPct val="150000"/>
              </a:lnSpc>
              <a:buClr>
                <a:srgbClr val="000000"/>
              </a:buClr>
              <a:buSzPct val="45000"/>
            </a:pPr>
            <a:r>
              <a:rPr lang="en-US" spc="-1" dirty="0" smtClean="0">
                <a:solidFill>
                  <a:srgbClr val="000000"/>
                </a:solidFill>
                <a:latin typeface="Source Sans Pro"/>
              </a:rPr>
              <a:t>400+ named GANs variations exist today (GAN Zoo: </a:t>
            </a:r>
            <a:r>
              <a:rPr lang="en-US" spc="-1" dirty="0" smtClean="0">
                <a:solidFill>
                  <a:srgbClr val="000000"/>
                </a:solidFill>
                <a:latin typeface="Source Sans Pro"/>
                <a:hlinkClick r:id="rId2"/>
              </a:rPr>
              <a:t>https://bit.ly/2sxGUHl</a:t>
            </a:r>
            <a:r>
              <a:rPr lang="en-US" spc="-1" dirty="0" smtClean="0">
                <a:solidFill>
                  <a:srgbClr val="000000"/>
                </a:solidFill>
                <a:latin typeface="Source Sans Pro"/>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a:picLocks noChangeAspect="1"/>
          </p:cNvPicPr>
          <p:nvPr/>
        </p:nvPicPr>
        <p:blipFill>
          <a:blip r:embed="rId2" cstate="print"/>
          <a:stretch/>
        </p:blipFill>
        <p:spPr>
          <a:xfrm>
            <a:off x="1674812" y="2057400"/>
            <a:ext cx="4846320" cy="2423010"/>
          </a:xfrm>
          <a:prstGeom prst="rect">
            <a:avLst/>
          </a:prstGeom>
          <a:ln w="21600">
            <a:noFill/>
          </a:ln>
        </p:spPr>
      </p:pic>
      <p:pic>
        <p:nvPicPr>
          <p:cNvPr id="7" name="6 - Εικόνα"/>
          <p:cNvPicPr>
            <a:picLocks noChangeAspect="1"/>
          </p:cNvPicPr>
          <p:nvPr/>
        </p:nvPicPr>
        <p:blipFill>
          <a:blip r:embed="rId3" cstate="print"/>
          <a:stretch/>
        </p:blipFill>
        <p:spPr>
          <a:xfrm>
            <a:off x="5256212" y="1581216"/>
            <a:ext cx="3291840" cy="3295584"/>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(Image Synthesis)</a:t>
            </a:r>
          </a:p>
        </p:txBody>
      </p:sp>
      <p:sp>
        <p:nvSpPr>
          <p:cNvPr id="9" name="TextShape 2"/>
          <p:cNvSpPr txBox="1"/>
          <p:nvPr/>
        </p:nvSpPr>
        <p:spPr>
          <a:xfrm>
            <a:off x="1178038" y="5337101"/>
            <a:ext cx="12307774" cy="1292299"/>
          </a:xfrm>
          <a:prstGeom prst="rect">
            <a:avLst/>
          </a:prstGeom>
          <a:noFill/>
          <a:ln>
            <a:noFill/>
          </a:ln>
        </p:spPr>
        <p:txBody>
          <a:bodyPr lIns="0" tIns="0" rIns="0" bIns="0"/>
          <a:lstStyle/>
          <a:p>
            <a:r>
              <a:rPr lang="en-US" spc="-1" dirty="0" smtClean="0">
                <a:solidFill>
                  <a:srgbClr val="000000"/>
                </a:solidFill>
                <a:latin typeface="Source Sans Pro"/>
              </a:rPr>
              <a:t>2017, “Progressive </a:t>
            </a:r>
            <a:r>
              <a:rPr lang="en-US" b="0" strike="noStrike" spc="-1" dirty="0">
                <a:solidFill>
                  <a:srgbClr val="000000"/>
                </a:solidFill>
                <a:latin typeface="Source Sans Pro"/>
              </a:rPr>
              <a:t>Growing of GANs for Improved Quality, Stability, and </a:t>
            </a:r>
            <a:r>
              <a:rPr lang="en-US" b="0" strike="noStrike" spc="-1" dirty="0" smtClean="0">
                <a:solidFill>
                  <a:srgbClr val="000000"/>
                </a:solidFill>
                <a:latin typeface="Source Sans Pro"/>
              </a:rPr>
              <a:t>Variation”, </a:t>
            </a:r>
            <a:r>
              <a:rPr lang="en-US" b="0" strike="noStrike" spc="-1" dirty="0" err="1" smtClean="0">
                <a:solidFill>
                  <a:srgbClr val="000000"/>
                </a:solidFill>
                <a:latin typeface="Source Sans Pro"/>
              </a:rPr>
              <a:t>Tero</a:t>
            </a:r>
            <a:r>
              <a:rPr lang="en-US" b="0" strike="noStrike" spc="-1" dirty="0" smtClean="0">
                <a:solidFill>
                  <a:srgbClr val="000000"/>
                </a:solidFill>
                <a:latin typeface="Source Sans Pro"/>
              </a:rPr>
              <a:t> </a:t>
            </a:r>
            <a:r>
              <a:rPr lang="en-US" b="0" strike="noStrike" spc="-1" dirty="0" err="1">
                <a:solidFill>
                  <a:srgbClr val="000000"/>
                </a:solidFill>
                <a:latin typeface="Source Sans Pro"/>
              </a:rPr>
              <a:t>Karras</a:t>
            </a:r>
            <a:r>
              <a:rPr lang="en-US" b="0" strike="noStrike" spc="-1" dirty="0">
                <a:solidFill>
                  <a:srgbClr val="000000"/>
                </a:solidFill>
                <a:latin typeface="Source Sans Pro"/>
              </a:rPr>
              <a:t> et </a:t>
            </a:r>
            <a:r>
              <a:rPr lang="en-US" b="0" strike="noStrike" spc="-1" dirty="0" smtClean="0">
                <a:solidFill>
                  <a:srgbClr val="000000"/>
                </a:solidFill>
                <a:latin typeface="Source Sans Pro"/>
              </a:rPr>
              <a:t>al</a:t>
            </a:r>
            <a:endParaRPr lang="en-US" b="0" strike="noStrike" spc="-1" dirty="0">
              <a:solidFill>
                <a:srgbClr val="000000"/>
              </a:solidFill>
              <a:latin typeface="Source Sans Pro"/>
            </a:endParaRPr>
          </a:p>
        </p:txBody>
      </p:sp>
      <p:sp>
        <p:nvSpPr>
          <p:cNvPr id="11" name="10 - Θέση αριθμού διαφάνειας"/>
          <p:cNvSpPr>
            <a:spLocks noGrp="1"/>
          </p:cNvSpPr>
          <p:nvPr>
            <p:ph type="sldNum" sz="quarter" idx="4"/>
          </p:nvPr>
        </p:nvSpPr>
        <p:spPr/>
        <p:txBody>
          <a:bodyPr/>
          <a:lstStyle/>
          <a:p>
            <a:fld id="{166879D8-F734-F240-8A02-9FE18ACCE031}" type="slidenum">
              <a:rPr lang="en-US" smtClean="0"/>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3732212" y="1188720"/>
            <a:ext cx="3840480" cy="3840480"/>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(Image Synthesis)</a:t>
            </a:r>
          </a:p>
        </p:txBody>
      </p:sp>
      <p:sp>
        <p:nvSpPr>
          <p:cNvPr id="9" name="TextShape 2"/>
          <p:cNvSpPr txBox="1"/>
          <p:nvPr/>
        </p:nvSpPr>
        <p:spPr>
          <a:xfrm>
            <a:off x="912812" y="5337101"/>
            <a:ext cx="12307774" cy="1292299"/>
          </a:xfrm>
          <a:prstGeom prst="rect">
            <a:avLst/>
          </a:prstGeom>
          <a:noFill/>
          <a:ln>
            <a:noFill/>
          </a:ln>
        </p:spPr>
        <p:txBody>
          <a:bodyPr lIns="0" tIns="0" rIns="0" bIns="0"/>
          <a:lstStyle/>
          <a:p>
            <a:r>
              <a:rPr lang="en-US" sz="1600" spc="-1" dirty="0" smtClean="0">
                <a:solidFill>
                  <a:srgbClr val="000000"/>
                </a:solidFill>
                <a:latin typeface="Source Sans Pro"/>
              </a:rPr>
              <a:t>2017, “Towards the Automatic Anime Characters Creation with Generative Adversarial Networks”, </a:t>
            </a:r>
            <a:r>
              <a:rPr lang="en-US" sz="1600" spc="-1" dirty="0" err="1" smtClean="0">
                <a:solidFill>
                  <a:srgbClr val="000000"/>
                </a:solidFill>
                <a:latin typeface="Source Sans Pro"/>
              </a:rPr>
              <a:t>Yanghua</a:t>
            </a:r>
            <a:r>
              <a:rPr lang="en-US" sz="1600" spc="-1" dirty="0" smtClean="0">
                <a:solidFill>
                  <a:srgbClr val="000000"/>
                </a:solidFill>
                <a:latin typeface="Source Sans Pro"/>
              </a:rPr>
              <a:t> Jin et al</a:t>
            </a:r>
            <a:endParaRPr lang="en-US" sz="1600" spc="-1" dirty="0">
              <a:solidFill>
                <a:srgbClr val="000000"/>
              </a:solidFill>
              <a:latin typeface="Source Sans Pro"/>
            </a:endParaRPr>
          </a:p>
        </p:txBody>
      </p:sp>
      <p:sp>
        <p:nvSpPr>
          <p:cNvPr id="7" name="6 - Θέση αριθμού διαφάνειας"/>
          <p:cNvSpPr>
            <a:spLocks noGrp="1"/>
          </p:cNvSpPr>
          <p:nvPr>
            <p:ph type="sldNum" sz="quarter" idx="4"/>
          </p:nvPr>
        </p:nvSpPr>
        <p:spPr/>
        <p:txBody>
          <a:bodyPr/>
          <a:lstStyle/>
          <a:p>
            <a:fld id="{166879D8-F734-F240-8A02-9FE18ACCE031}"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p:cNvPicPr/>
          <p:nvPr/>
        </p:nvPicPr>
        <p:blipFill>
          <a:blip r:embed="rId2" cstate="print"/>
          <a:stretch/>
        </p:blipFill>
        <p:spPr>
          <a:xfrm>
            <a:off x="1730972" y="2167200"/>
            <a:ext cx="2684520" cy="2626920"/>
          </a:xfrm>
          <a:prstGeom prst="rect">
            <a:avLst/>
          </a:prstGeom>
          <a:ln w="21600">
            <a:noFill/>
          </a:ln>
        </p:spPr>
      </p:pic>
      <p:pic>
        <p:nvPicPr>
          <p:cNvPr id="8" name="7 - Εικόνα"/>
          <p:cNvPicPr/>
          <p:nvPr/>
        </p:nvPicPr>
        <p:blipFill>
          <a:blip r:embed="rId3" cstate="print"/>
          <a:stretch/>
        </p:blipFill>
        <p:spPr>
          <a:xfrm>
            <a:off x="4800692" y="2167200"/>
            <a:ext cx="2825280" cy="2622600"/>
          </a:xfrm>
          <a:prstGeom prst="rect">
            <a:avLst/>
          </a:prstGeom>
          <a:ln w="21600">
            <a:noFill/>
          </a:ln>
        </p:spPr>
      </p:pic>
      <p:pic>
        <p:nvPicPr>
          <p:cNvPr id="9" name="8 - Εικόνα"/>
          <p:cNvPicPr/>
          <p:nvPr/>
        </p:nvPicPr>
        <p:blipFill>
          <a:blip r:embed="rId4" cstate="print"/>
          <a:stretch/>
        </p:blipFill>
        <p:spPr>
          <a:xfrm>
            <a:off x="8029172" y="2167200"/>
            <a:ext cx="2789640" cy="2633400"/>
          </a:xfrm>
          <a:prstGeom prst="rect">
            <a:avLst/>
          </a:prstGeom>
          <a:ln w="21600">
            <a:noFill/>
          </a:ln>
        </p:spPr>
      </p:pic>
      <p:sp>
        <p:nvSpPr>
          <p:cNvPr id="12"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(Style Transfer)</a:t>
            </a:r>
          </a:p>
        </p:txBody>
      </p:sp>
      <p:sp>
        <p:nvSpPr>
          <p:cNvPr id="18" name="TextShape 2"/>
          <p:cNvSpPr txBox="1"/>
          <p:nvPr/>
        </p:nvSpPr>
        <p:spPr>
          <a:xfrm>
            <a:off x="912812" y="5337101"/>
            <a:ext cx="12307774" cy="1292299"/>
          </a:xfrm>
          <a:prstGeom prst="rect">
            <a:avLst/>
          </a:prstGeom>
          <a:noFill/>
          <a:ln>
            <a:noFill/>
          </a:ln>
        </p:spPr>
        <p:txBody>
          <a:bodyPr lIns="0" tIns="0" rIns="0" bIns="0"/>
          <a:lstStyle/>
          <a:p>
            <a:r>
              <a:rPr lang="en-US" spc="-1" dirty="0" smtClean="0">
                <a:solidFill>
                  <a:srgbClr val="000000"/>
                </a:solidFill>
                <a:latin typeface="Source Sans Pro"/>
              </a:rPr>
              <a:t>2017, “Image to Image Translation using Cycle-Consistent Adversarial Neural Networks”, Jun-Yan Zhu et al</a:t>
            </a:r>
            <a:endParaRPr lang="en-US" spc="-1" dirty="0">
              <a:solidFill>
                <a:srgbClr val="000000"/>
              </a:solidFill>
              <a:latin typeface="Source Sans Pro"/>
            </a:endParaRPr>
          </a:p>
        </p:txBody>
      </p:sp>
      <p:sp>
        <p:nvSpPr>
          <p:cNvPr id="11" name="10 - Θέση αριθμού διαφάνειας"/>
          <p:cNvSpPr>
            <a:spLocks noGrp="1"/>
          </p:cNvSpPr>
          <p:nvPr>
            <p:ph type="sldNum" sz="quarter" idx="4"/>
          </p:nvPr>
        </p:nvSpPr>
        <p:spPr/>
        <p:txBody>
          <a:bodyPr/>
          <a:lstStyle/>
          <a:p>
            <a:fld id="{166879D8-F734-F240-8A02-9FE18ACCE031}" type="slidenum">
              <a:rPr lang="en-US" smtClean="0"/>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cstate="print"/>
          <a:stretch/>
        </p:blipFill>
        <p:spPr>
          <a:xfrm>
            <a:off x="3207212" y="3200400"/>
            <a:ext cx="4944600" cy="2248200"/>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Computer Vision and its future goal</a:t>
            </a: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7</a:t>
            </a:fld>
            <a:endParaRPr lang="en-US" dirty="0"/>
          </a:p>
        </p:txBody>
      </p:sp>
      <p:sp>
        <p:nvSpPr>
          <p:cNvPr id="8" name="7 - Ορθογώνιο"/>
          <p:cNvSpPr/>
          <p:nvPr/>
        </p:nvSpPr>
        <p:spPr>
          <a:xfrm>
            <a:off x="1446212" y="1509440"/>
            <a:ext cx="9067800" cy="967060"/>
          </a:xfrm>
          <a:prstGeom prst="rect">
            <a:avLst/>
          </a:prstGeom>
        </p:spPr>
        <p:txBody>
          <a:bodyPr wrap="square">
            <a:spAutoFit/>
          </a:bodyPr>
          <a:lstStyle/>
          <a:p>
            <a:pPr marL="457200" indent="-228600">
              <a:lnSpc>
                <a:spcPct val="150000"/>
              </a:lnSpc>
              <a:buClr>
                <a:srgbClr val="000000"/>
              </a:buClr>
              <a:buSzPct val="45000"/>
              <a:buFont typeface="Wingdings" charset="2"/>
              <a:buChar char=""/>
            </a:pPr>
            <a:r>
              <a:rPr lang="en-US" sz="2000" spc="-1" dirty="0" smtClean="0">
                <a:solidFill>
                  <a:srgbClr val="000000"/>
                </a:solidFill>
                <a:latin typeface="Source Sans Pro"/>
              </a:rPr>
              <a:t>The strongest sense of most animal species</a:t>
            </a:r>
          </a:p>
          <a:p>
            <a:pPr marL="457200" indent="-228600">
              <a:lnSpc>
                <a:spcPct val="150000"/>
              </a:lnSpc>
              <a:buClr>
                <a:srgbClr val="000000"/>
              </a:buClr>
              <a:buSzPct val="45000"/>
              <a:buFont typeface="Wingdings" charset="2"/>
              <a:buChar char=""/>
            </a:pPr>
            <a:r>
              <a:rPr lang="en-US" sz="2000" spc="-1" dirty="0" smtClean="0">
                <a:solidFill>
                  <a:srgbClr val="000000"/>
                </a:solidFill>
                <a:latin typeface="Source Sans Pro"/>
              </a:rPr>
              <a:t>Simulate how brains see and understand the world through vision sense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a:picLocks noChangeAspect="1"/>
          </p:cNvPicPr>
          <p:nvPr/>
        </p:nvPicPr>
        <p:blipFill>
          <a:blip r:embed="rId2"/>
          <a:stretch/>
        </p:blipFill>
        <p:spPr>
          <a:xfrm>
            <a:off x="5195252" y="914400"/>
            <a:ext cx="3108960" cy="4044078"/>
          </a:xfrm>
          <a:prstGeom prst="rect">
            <a:avLst/>
          </a:prstGeom>
          <a:ln w="21600">
            <a:noFill/>
          </a:ln>
        </p:spPr>
      </p:pic>
      <p:pic>
        <p:nvPicPr>
          <p:cNvPr id="7" name="6 - Εικόνα"/>
          <p:cNvPicPr>
            <a:picLocks noChangeAspect="1"/>
          </p:cNvPicPr>
          <p:nvPr/>
        </p:nvPicPr>
        <p:blipFill>
          <a:blip r:embed="rId3"/>
          <a:stretch/>
        </p:blipFill>
        <p:spPr>
          <a:xfrm>
            <a:off x="1766252" y="1756991"/>
            <a:ext cx="3108960" cy="3215057"/>
          </a:xfrm>
          <a:prstGeom prst="rect">
            <a:avLst/>
          </a:prstGeom>
          <a:ln w="21600">
            <a:noFill/>
          </a:ln>
        </p:spPr>
      </p:pic>
      <p:sp>
        <p:nvSpPr>
          <p:cNvPr id="10"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(Text-to-Image Synthesis)</a:t>
            </a:r>
          </a:p>
        </p:txBody>
      </p:sp>
      <p:sp>
        <p:nvSpPr>
          <p:cNvPr id="12" name="TextShape 2"/>
          <p:cNvSpPr txBox="1"/>
          <p:nvPr/>
        </p:nvSpPr>
        <p:spPr>
          <a:xfrm>
            <a:off x="836612" y="5337101"/>
            <a:ext cx="12307774" cy="1292299"/>
          </a:xfrm>
          <a:prstGeom prst="rect">
            <a:avLst/>
          </a:prstGeom>
          <a:noFill/>
          <a:ln>
            <a:noFill/>
          </a:ln>
        </p:spPr>
        <p:txBody>
          <a:bodyPr lIns="0" tIns="0" rIns="0" bIns="0"/>
          <a:lstStyle/>
          <a:p>
            <a:pPr algn="just"/>
            <a:r>
              <a:rPr lang="en-US" sz="1600" spc="-1" dirty="0" smtClean="0">
                <a:solidFill>
                  <a:srgbClr val="000000"/>
                </a:solidFill>
                <a:latin typeface="Source Sans Pro"/>
              </a:rPr>
              <a:t>2017, “</a:t>
            </a:r>
            <a:r>
              <a:rPr lang="en-US" sz="1600" spc="-1" dirty="0" err="1" smtClean="0">
                <a:solidFill>
                  <a:srgbClr val="000000"/>
                </a:solidFill>
                <a:latin typeface="Source Sans Pro"/>
              </a:rPr>
              <a:t>StackGAN</a:t>
            </a:r>
            <a:r>
              <a:rPr lang="en-US" sz="1600" spc="-1" dirty="0" smtClean="0">
                <a:solidFill>
                  <a:srgbClr val="000000"/>
                </a:solidFill>
                <a:latin typeface="Source Sans Pro"/>
              </a:rPr>
              <a:t>: Text to Photo-realistic Image Synthesis with Stacked Generative Adversarial Networks”, Han Zhang et al</a:t>
            </a:r>
            <a:endParaRPr lang="en-US" sz="16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 Εικόνα"/>
          <p:cNvPicPr/>
          <p:nvPr/>
        </p:nvPicPr>
        <p:blipFill>
          <a:blip r:embed="rId2" cstate="print"/>
          <a:stretch/>
        </p:blipFill>
        <p:spPr>
          <a:xfrm>
            <a:off x="1522412" y="1599720"/>
            <a:ext cx="4571280" cy="2362680"/>
          </a:xfrm>
          <a:prstGeom prst="rect">
            <a:avLst/>
          </a:prstGeom>
          <a:ln w="21600">
            <a:noFill/>
          </a:ln>
        </p:spPr>
      </p:pic>
      <p:pic>
        <p:nvPicPr>
          <p:cNvPr id="7" name="6 - Εικόνα"/>
          <p:cNvPicPr/>
          <p:nvPr/>
        </p:nvPicPr>
        <p:blipFill>
          <a:blip r:embed="rId3"/>
          <a:stretch/>
        </p:blipFill>
        <p:spPr>
          <a:xfrm>
            <a:off x="6094412" y="2294237"/>
            <a:ext cx="4908600" cy="2575080"/>
          </a:xfrm>
          <a:prstGeom prst="rect">
            <a:avLst/>
          </a:prstGeom>
          <a:ln w="21600">
            <a:noFill/>
          </a:ln>
        </p:spPr>
      </p:pic>
      <p:sp>
        <p:nvSpPr>
          <p:cNvPr id="10"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(Sketch-to-Image Synthesis)</a:t>
            </a:r>
          </a:p>
        </p:txBody>
      </p:sp>
      <p:sp>
        <p:nvSpPr>
          <p:cNvPr id="11" name="TextShape 2"/>
          <p:cNvSpPr txBox="1"/>
          <p:nvPr/>
        </p:nvSpPr>
        <p:spPr>
          <a:xfrm>
            <a:off x="1482838" y="5337101"/>
            <a:ext cx="12307774" cy="1292299"/>
          </a:xfrm>
          <a:prstGeom prst="rect">
            <a:avLst/>
          </a:prstGeom>
          <a:noFill/>
          <a:ln>
            <a:noFill/>
          </a:ln>
        </p:spPr>
        <p:txBody>
          <a:bodyPr lIns="0" tIns="0" rIns="0" bIns="0"/>
          <a:lstStyle/>
          <a:p>
            <a:r>
              <a:rPr lang="en-US" spc="-1" dirty="0" smtClean="0">
                <a:solidFill>
                  <a:srgbClr val="000000"/>
                </a:solidFill>
                <a:latin typeface="Source Sans Pro"/>
              </a:rPr>
              <a:t>2016, “Image-to-Image Translation with Conditional Adversarial Networks”, Phillip </a:t>
            </a:r>
            <a:r>
              <a:rPr lang="en-US" spc="-1" dirty="0" err="1" smtClean="0">
                <a:solidFill>
                  <a:srgbClr val="000000"/>
                </a:solidFill>
                <a:latin typeface="Source Sans Pro"/>
              </a:rPr>
              <a:t>Isola</a:t>
            </a:r>
            <a:r>
              <a:rPr lang="en-US" spc="-1" dirty="0" smtClean="0">
                <a:solidFill>
                  <a:srgbClr val="000000"/>
                </a:solidFill>
                <a:latin typeface="Source Sans Pro"/>
              </a:rPr>
              <a:t> et al</a:t>
            </a:r>
            <a:endParaRPr lang="en-US"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p:cNvPicPr>
            <a:picLocks noChangeAspect="1"/>
          </p:cNvPicPr>
          <p:nvPr/>
        </p:nvPicPr>
        <p:blipFill>
          <a:blip r:embed="rId2" cstate="print"/>
          <a:stretch/>
        </p:blipFill>
        <p:spPr>
          <a:xfrm>
            <a:off x="1446212" y="1683804"/>
            <a:ext cx="4846320" cy="2811996"/>
          </a:xfrm>
          <a:prstGeom prst="rect">
            <a:avLst/>
          </a:prstGeom>
          <a:ln w="21600">
            <a:noFill/>
          </a:ln>
        </p:spPr>
      </p:pic>
      <p:sp>
        <p:nvSpPr>
          <p:cNvPr id="10"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(3D Object Synthesis)</a:t>
            </a:r>
          </a:p>
        </p:txBody>
      </p:sp>
      <p:sp>
        <p:nvSpPr>
          <p:cNvPr id="11" name="TextShape 2"/>
          <p:cNvSpPr txBox="1"/>
          <p:nvPr/>
        </p:nvSpPr>
        <p:spPr>
          <a:xfrm>
            <a:off x="912812" y="5337101"/>
            <a:ext cx="12307774" cy="1292299"/>
          </a:xfrm>
          <a:prstGeom prst="rect">
            <a:avLst/>
          </a:prstGeom>
          <a:noFill/>
          <a:ln>
            <a:noFill/>
          </a:ln>
        </p:spPr>
        <p:txBody>
          <a:bodyPr lIns="0" tIns="0" rIns="0" bIns="0"/>
          <a:lstStyle/>
          <a:p>
            <a:r>
              <a:rPr lang="en-US" sz="1600" spc="-1" dirty="0" smtClean="0">
                <a:solidFill>
                  <a:srgbClr val="000000"/>
                </a:solidFill>
                <a:latin typeface="Source Sans Pro"/>
              </a:rPr>
              <a:t>2016, “Learning a Probabilistic Latent Space of Object Shapes via 3D Generative-Adversarial Modeling”, </a:t>
            </a:r>
            <a:r>
              <a:rPr lang="en-US" sz="1600" spc="-1" dirty="0" err="1" smtClean="0">
                <a:solidFill>
                  <a:srgbClr val="000000"/>
                </a:solidFill>
                <a:latin typeface="Source Sans Pro"/>
              </a:rPr>
              <a:t>Jiajun</a:t>
            </a:r>
            <a:r>
              <a:rPr lang="en-US" sz="1600" spc="-1" dirty="0" smtClean="0">
                <a:solidFill>
                  <a:srgbClr val="000000"/>
                </a:solidFill>
                <a:latin typeface="Source Sans Pro"/>
              </a:rPr>
              <a:t> Wu et al</a:t>
            </a:r>
            <a:endParaRPr lang="en-US" sz="1600" spc="-1" dirty="0">
              <a:solidFill>
                <a:srgbClr val="000000"/>
              </a:solidFill>
              <a:latin typeface="Source Sans Pro"/>
            </a:endParaRPr>
          </a:p>
        </p:txBody>
      </p:sp>
      <p:pic>
        <p:nvPicPr>
          <p:cNvPr id="6" name="5 - Εικόνα"/>
          <p:cNvPicPr>
            <a:picLocks noChangeAspect="1"/>
          </p:cNvPicPr>
          <p:nvPr/>
        </p:nvPicPr>
        <p:blipFill>
          <a:blip r:embed="rId3"/>
          <a:stretch/>
        </p:blipFill>
        <p:spPr>
          <a:xfrm>
            <a:off x="6292532" y="2286000"/>
            <a:ext cx="5212080" cy="1788091"/>
          </a:xfrm>
          <a:prstGeom prst="rect">
            <a:avLst/>
          </a:prstGeom>
          <a:ln w="21600">
            <a:noFill/>
          </a:ln>
        </p:spPr>
      </p:pic>
      <p:sp>
        <p:nvSpPr>
          <p:cNvPr id="9" name="8 - Θέση αριθμού διαφάνειας"/>
          <p:cNvSpPr>
            <a:spLocks noGrp="1"/>
          </p:cNvSpPr>
          <p:nvPr>
            <p:ph type="sldNum" sz="quarter" idx="4"/>
          </p:nvPr>
        </p:nvSpPr>
        <p:spPr/>
        <p:txBody>
          <a:bodyPr/>
          <a:lstStyle/>
          <a:p>
            <a:fld id="{166879D8-F734-F240-8A02-9FE18ACCE031}" type="slidenum">
              <a:rPr lang="en-US" smtClean="0"/>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cstate="print"/>
          <a:stretch/>
        </p:blipFill>
        <p:spPr>
          <a:xfrm>
            <a:off x="2360612" y="1371600"/>
            <a:ext cx="5669280" cy="3637231"/>
          </a:xfrm>
          <a:prstGeom prst="rect">
            <a:avLst/>
          </a:prstGeom>
          <a:ln w="21600">
            <a:noFill/>
          </a:ln>
        </p:spPr>
      </p:pic>
      <p:sp>
        <p:nvSpPr>
          <p:cNvPr id="7"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(Image Gap Filling)</a:t>
            </a:r>
          </a:p>
        </p:txBody>
      </p:sp>
      <p:sp>
        <p:nvSpPr>
          <p:cNvPr id="8" name="TextShape 2"/>
          <p:cNvSpPr txBox="1"/>
          <p:nvPr/>
        </p:nvSpPr>
        <p:spPr>
          <a:xfrm>
            <a:off x="1482838" y="5337101"/>
            <a:ext cx="12307774" cy="1292299"/>
          </a:xfrm>
          <a:prstGeom prst="rect">
            <a:avLst/>
          </a:prstGeom>
          <a:noFill/>
          <a:ln>
            <a:noFill/>
          </a:ln>
        </p:spPr>
        <p:txBody>
          <a:bodyPr lIns="0" tIns="0" rIns="0" bIns="0"/>
          <a:lstStyle/>
          <a:p>
            <a:r>
              <a:rPr lang="en-US" spc="-1" dirty="0" smtClean="0">
                <a:solidFill>
                  <a:srgbClr val="000000"/>
                </a:solidFill>
                <a:latin typeface="Source Sans Pro"/>
              </a:rPr>
              <a:t>2016, “Context Encoders: Feature Learning by </a:t>
            </a:r>
            <a:r>
              <a:rPr lang="en-US" spc="-1" dirty="0" err="1" smtClean="0">
                <a:solidFill>
                  <a:srgbClr val="000000"/>
                </a:solidFill>
                <a:latin typeface="Source Sans Pro"/>
              </a:rPr>
              <a:t>Inpainting</a:t>
            </a:r>
            <a:r>
              <a:rPr lang="en-US" spc="-1" dirty="0" smtClean="0">
                <a:solidFill>
                  <a:srgbClr val="000000"/>
                </a:solidFill>
                <a:latin typeface="Source Sans Pro"/>
              </a:rPr>
              <a:t>”, Deepak </a:t>
            </a:r>
            <a:r>
              <a:rPr lang="en-US" spc="-1" dirty="0" err="1" smtClean="0">
                <a:solidFill>
                  <a:srgbClr val="000000"/>
                </a:solidFill>
                <a:latin typeface="Source Sans Pro"/>
              </a:rPr>
              <a:t>Pathak</a:t>
            </a:r>
            <a:r>
              <a:rPr lang="en-US" spc="-1" dirty="0" smtClean="0">
                <a:solidFill>
                  <a:srgbClr val="000000"/>
                </a:solidFill>
                <a:latin typeface="Source Sans Pro"/>
              </a:rPr>
              <a:t> el al</a:t>
            </a:r>
            <a:endParaRPr lang="en-US"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1735772" y="1581314"/>
            <a:ext cx="6949440" cy="3295486"/>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(Increase Image Resolution)</a:t>
            </a:r>
          </a:p>
        </p:txBody>
      </p:sp>
      <p:sp>
        <p:nvSpPr>
          <p:cNvPr id="9" name="TextShape 2"/>
          <p:cNvSpPr txBox="1"/>
          <p:nvPr/>
        </p:nvSpPr>
        <p:spPr>
          <a:xfrm>
            <a:off x="912812" y="5337101"/>
            <a:ext cx="12307774" cy="1292299"/>
          </a:xfrm>
          <a:prstGeom prst="rect">
            <a:avLst/>
          </a:prstGeom>
          <a:noFill/>
          <a:ln>
            <a:noFill/>
          </a:ln>
        </p:spPr>
        <p:txBody>
          <a:bodyPr lIns="0" tIns="0" rIns="0" bIns="0"/>
          <a:lstStyle/>
          <a:p>
            <a:r>
              <a:rPr lang="en-US" sz="1600" spc="-1" dirty="0" smtClean="0">
                <a:solidFill>
                  <a:srgbClr val="000000"/>
                </a:solidFill>
                <a:latin typeface="Source Sans Pro"/>
              </a:rPr>
              <a:t>2017, “High-Quality Face Image Super-Resolution Using Conditional Generative Adversarial Networks”, Huang Bin et al</a:t>
            </a:r>
            <a:endParaRPr lang="en-US" sz="1600" spc="-1" dirty="0">
              <a:solidFill>
                <a:srgbClr val="000000"/>
              </a:solidFill>
              <a:latin typeface="Source Sans Pro"/>
            </a:endParaRPr>
          </a:p>
        </p:txBody>
      </p:sp>
      <p:sp>
        <p:nvSpPr>
          <p:cNvPr id="7" name="6 - Θέση αριθμού διαφάνειας"/>
          <p:cNvSpPr>
            <a:spLocks noGrp="1"/>
          </p:cNvSpPr>
          <p:nvPr>
            <p:ph type="sldNum" sz="quarter" idx="4"/>
          </p:nvPr>
        </p:nvSpPr>
        <p:spPr/>
        <p:txBody>
          <a:bodyPr/>
          <a:lstStyle/>
          <a:p>
            <a:fld id="{166879D8-F734-F240-8A02-9FE18ACCE031}" type="slidenum">
              <a:rPr lang="en-US" smtClean="0"/>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3503612" y="1143000"/>
            <a:ext cx="4480560" cy="3904549"/>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(Progressive Face Aging)</a:t>
            </a:r>
          </a:p>
        </p:txBody>
      </p:sp>
      <p:sp>
        <p:nvSpPr>
          <p:cNvPr id="9" name="TextShape 2"/>
          <p:cNvSpPr txBox="1"/>
          <p:nvPr/>
        </p:nvSpPr>
        <p:spPr>
          <a:xfrm>
            <a:off x="1482838" y="5337101"/>
            <a:ext cx="12307774" cy="1292299"/>
          </a:xfrm>
          <a:prstGeom prst="rect">
            <a:avLst/>
          </a:prstGeom>
          <a:noFill/>
          <a:ln>
            <a:noFill/>
          </a:ln>
        </p:spPr>
        <p:txBody>
          <a:bodyPr lIns="0" tIns="0" rIns="0" bIns="0"/>
          <a:lstStyle/>
          <a:p>
            <a:r>
              <a:rPr lang="en-US" spc="-1" dirty="0" smtClean="0">
                <a:solidFill>
                  <a:srgbClr val="000000"/>
                </a:solidFill>
                <a:latin typeface="Source Sans Pro"/>
              </a:rPr>
              <a:t>2017, “Age Progression/Regression by Conditional Adversarial </a:t>
            </a:r>
            <a:r>
              <a:rPr lang="en-US" spc="-1" dirty="0" err="1" smtClean="0">
                <a:solidFill>
                  <a:srgbClr val="000000"/>
                </a:solidFill>
                <a:latin typeface="Source Sans Pro"/>
              </a:rPr>
              <a:t>Autoencoder</a:t>
            </a:r>
            <a:r>
              <a:rPr lang="en-US" spc="-1" dirty="0" smtClean="0">
                <a:solidFill>
                  <a:srgbClr val="000000"/>
                </a:solidFill>
                <a:latin typeface="Source Sans Pro"/>
              </a:rPr>
              <a:t>”, </a:t>
            </a:r>
            <a:r>
              <a:rPr lang="en-US" spc="-1" dirty="0" err="1" smtClean="0">
                <a:solidFill>
                  <a:srgbClr val="000000"/>
                </a:solidFill>
                <a:latin typeface="Source Sans Pro"/>
              </a:rPr>
              <a:t>Zhifei</a:t>
            </a:r>
            <a:r>
              <a:rPr lang="en-US" spc="-1" dirty="0" smtClean="0">
                <a:solidFill>
                  <a:srgbClr val="000000"/>
                </a:solidFill>
                <a:latin typeface="Source Sans Pro"/>
              </a:rPr>
              <a:t> Zhang et al</a:t>
            </a:r>
            <a:endParaRPr lang="en-US" spc="-1" dirty="0">
              <a:solidFill>
                <a:srgbClr val="000000"/>
              </a:solidFill>
              <a:latin typeface="Source Sans Pro"/>
            </a:endParaRPr>
          </a:p>
        </p:txBody>
      </p:sp>
      <p:sp>
        <p:nvSpPr>
          <p:cNvPr id="7" name="6 - Θέση αριθμού διαφάνειας"/>
          <p:cNvSpPr>
            <a:spLocks noGrp="1"/>
          </p:cNvSpPr>
          <p:nvPr>
            <p:ph type="sldNum" sz="quarter" idx="4"/>
          </p:nvPr>
        </p:nvSpPr>
        <p:spPr/>
        <p:txBody>
          <a:bodyPr/>
          <a:lstStyle/>
          <a:p>
            <a:fld id="{166879D8-F734-F240-8A02-9FE18ACCE031}" type="slidenum">
              <a:rPr lang="en-US" smtClean="0"/>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p:nvPr/>
        </p:nvPicPr>
        <p:blipFill>
          <a:blip r:embed="rId2"/>
          <a:stretch/>
        </p:blipFill>
        <p:spPr>
          <a:xfrm>
            <a:off x="1646972" y="2069400"/>
            <a:ext cx="8790840" cy="2655000"/>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Generative Adversarial Networks</a:t>
            </a:r>
          </a:p>
          <a:p>
            <a:r>
              <a:rPr lang="en-US" sz="2400" spc="-1" dirty="0" smtClean="0">
                <a:solidFill>
                  <a:srgbClr val="3399FF"/>
                </a:solidFill>
                <a:latin typeface="Source Sans Pro"/>
              </a:rPr>
              <a:t>Applications (Music Synthesis)</a:t>
            </a:r>
          </a:p>
        </p:txBody>
      </p:sp>
      <p:sp>
        <p:nvSpPr>
          <p:cNvPr id="10" name="TextShape 2"/>
          <p:cNvSpPr txBox="1"/>
          <p:nvPr/>
        </p:nvSpPr>
        <p:spPr>
          <a:xfrm>
            <a:off x="1482838" y="5337101"/>
            <a:ext cx="12307774" cy="1292299"/>
          </a:xfrm>
          <a:prstGeom prst="rect">
            <a:avLst/>
          </a:prstGeom>
          <a:noFill/>
          <a:ln>
            <a:noFill/>
          </a:ln>
        </p:spPr>
        <p:txBody>
          <a:bodyPr lIns="0" tIns="0" rIns="0" bIns="0"/>
          <a:lstStyle/>
          <a:p>
            <a:r>
              <a:rPr lang="en-US" spc="-1" dirty="0" smtClean="0">
                <a:solidFill>
                  <a:srgbClr val="000000"/>
                </a:solidFill>
                <a:latin typeface="Source Sans Pro"/>
              </a:rPr>
              <a:t>2016, “C-RNN-GAN: Continuous recurrent neural networks with adversarial training”, </a:t>
            </a:r>
            <a:r>
              <a:rPr lang="en-US" spc="-1" dirty="0" err="1" smtClean="0">
                <a:solidFill>
                  <a:srgbClr val="000000"/>
                </a:solidFill>
                <a:latin typeface="Source Sans Pro"/>
              </a:rPr>
              <a:t>Olof</a:t>
            </a:r>
            <a:r>
              <a:rPr lang="en-US" spc="-1" dirty="0" smtClean="0">
                <a:solidFill>
                  <a:srgbClr val="000000"/>
                </a:solidFill>
                <a:latin typeface="Source Sans Pro"/>
              </a:rPr>
              <a:t> </a:t>
            </a:r>
            <a:r>
              <a:rPr lang="en-US" spc="-1" dirty="0" err="1" smtClean="0">
                <a:solidFill>
                  <a:srgbClr val="000000"/>
                </a:solidFill>
                <a:latin typeface="Source Sans Pro"/>
              </a:rPr>
              <a:t>Mogren</a:t>
            </a:r>
            <a:endParaRPr lang="en-US" spc="-1" dirty="0">
              <a:solidFill>
                <a:srgbClr val="000000"/>
              </a:solidFill>
              <a:latin typeface="Source Sans Pro"/>
            </a:endParaRPr>
          </a:p>
        </p:txBody>
      </p:sp>
      <p:sp>
        <p:nvSpPr>
          <p:cNvPr id="7" name="6 - Θέση αριθμού διαφάνειας"/>
          <p:cNvSpPr>
            <a:spLocks noGrp="1"/>
          </p:cNvSpPr>
          <p:nvPr>
            <p:ph type="sldNum" sz="quarter" idx="4"/>
          </p:nvPr>
        </p:nvSpPr>
        <p:spPr/>
        <p:txBody>
          <a:bodyPr/>
          <a:lstStyle/>
          <a:p>
            <a:fld id="{166879D8-F734-F240-8A02-9FE18ACCE031}" type="slidenum">
              <a:rPr lang="en-US" smtClean="0"/>
              <a:pPr/>
              <a:t>76</a:t>
            </a:fld>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2"/>
          <p:cNvSpPr txBox="1"/>
          <p:nvPr/>
        </p:nvSpPr>
        <p:spPr>
          <a:xfrm>
            <a:off x="1672428" y="1845787"/>
            <a:ext cx="11508584" cy="4936013"/>
          </a:xfrm>
          <a:prstGeom prst="rect">
            <a:avLst/>
          </a:prstGeom>
          <a:noFill/>
          <a:ln>
            <a:noFill/>
          </a:ln>
        </p:spPr>
        <p:txBody>
          <a:bodyPr lIns="0" tIns="0" rIns="0" bIns="0"/>
          <a:lstStyle/>
          <a:p>
            <a:pPr marL="457200" indent="-228600" algn="just">
              <a:lnSpc>
                <a:spcPct val="150000"/>
              </a:lnSpc>
              <a:buClr>
                <a:srgbClr val="000000"/>
              </a:buClr>
              <a:buSzPct val="45000"/>
              <a:buFont typeface="Wingdings" charset="2"/>
              <a:buChar char=""/>
            </a:pPr>
            <a:r>
              <a:rPr lang="en-US" sz="1700" b="0" strike="noStrike" spc="-1" dirty="0">
                <a:solidFill>
                  <a:srgbClr val="000000"/>
                </a:solidFill>
                <a:latin typeface="Source Sans Pro"/>
              </a:rPr>
              <a:t>We have a long journey before we reach human-like high-level Computer </a:t>
            </a:r>
            <a:r>
              <a:rPr lang="en-US" sz="1700" b="0" strike="noStrike" spc="-1" dirty="0" smtClean="0">
                <a:solidFill>
                  <a:srgbClr val="000000"/>
                </a:solidFill>
                <a:latin typeface="Source Sans Pro"/>
              </a:rPr>
              <a:t>Vision</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Many </a:t>
            </a:r>
            <a:r>
              <a:rPr lang="en-US" sz="1700" b="0" strike="noStrike" spc="-1" dirty="0">
                <a:solidFill>
                  <a:srgbClr val="000000"/>
                </a:solidFill>
                <a:latin typeface="Source Sans Pro"/>
              </a:rPr>
              <a:t>knowledge is created in recent years for Adversarial Examples and </a:t>
            </a:r>
            <a:r>
              <a:rPr lang="en-US" sz="1700" b="0" strike="noStrike" spc="-1" dirty="0" smtClean="0">
                <a:solidFill>
                  <a:srgbClr val="000000"/>
                </a:solidFill>
                <a:latin typeface="Source Sans Pro"/>
              </a:rPr>
              <a:t>GANs</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400+ named GANs variations exist today (GAN Zoo: </a:t>
            </a:r>
            <a:r>
              <a:rPr lang="en-US" sz="1700" b="0" strike="noStrike" spc="-1" dirty="0" smtClean="0">
                <a:solidFill>
                  <a:srgbClr val="000000"/>
                </a:solidFill>
                <a:latin typeface="Source Sans Pro"/>
                <a:hlinkClick r:id="rId2"/>
              </a:rPr>
              <a:t>https://bit.ly/2sxGUHl</a:t>
            </a:r>
            <a:r>
              <a:rPr lang="en-US" sz="1700" b="0" strike="noStrike" spc="-1" dirty="0" smtClean="0">
                <a:solidFill>
                  <a:srgbClr val="000000"/>
                </a:solidFill>
                <a:latin typeface="Source Sans Pro"/>
              </a:rPr>
              <a:t>)</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It </a:t>
            </a:r>
            <a:r>
              <a:rPr lang="en-US" sz="1700" b="0" strike="noStrike" spc="-1" dirty="0">
                <a:solidFill>
                  <a:srgbClr val="000000"/>
                </a:solidFill>
                <a:latin typeface="Source Sans Pro"/>
              </a:rPr>
              <a:t>is the era where the Generative Models </a:t>
            </a:r>
            <a:r>
              <a:rPr lang="en-US" sz="1700" b="0" strike="noStrike" spc="-1" dirty="0" smtClean="0">
                <a:solidFill>
                  <a:srgbClr val="000000"/>
                </a:solidFill>
                <a:latin typeface="Source Sans Pro"/>
              </a:rPr>
              <a:t>rise</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Machine </a:t>
            </a:r>
            <a:r>
              <a:rPr lang="en-US" sz="1700" b="0" strike="noStrike" spc="-1" dirty="0">
                <a:solidFill>
                  <a:srgbClr val="000000"/>
                </a:solidFill>
                <a:latin typeface="Source Sans Pro"/>
              </a:rPr>
              <a:t>Learning needs to be secure for a safe digital intelligent </a:t>
            </a:r>
            <a:r>
              <a:rPr lang="en-US" sz="1700" b="0" strike="noStrike" spc="-1" dirty="0" smtClean="0">
                <a:solidFill>
                  <a:srgbClr val="000000"/>
                </a:solidFill>
                <a:latin typeface="Source Sans Pro"/>
              </a:rPr>
              <a:t>world</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The </a:t>
            </a:r>
            <a:r>
              <a:rPr lang="en-US" sz="1700" b="0" strike="noStrike" spc="-1" dirty="0">
                <a:solidFill>
                  <a:srgbClr val="000000"/>
                </a:solidFill>
                <a:latin typeface="Source Sans Pro"/>
              </a:rPr>
              <a:t>future of fake digital media is coming and is going to be really </a:t>
            </a:r>
            <a:r>
              <a:rPr lang="en-US" sz="1700" b="0" strike="noStrike" spc="-1" dirty="0" smtClean="0">
                <a:solidFill>
                  <a:srgbClr val="000000"/>
                </a:solidFill>
                <a:latin typeface="Source Sans Pro"/>
              </a:rPr>
              <a:t>dangerous</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A </a:t>
            </a:r>
            <a:r>
              <a:rPr lang="en-US" sz="1700" b="0" strike="noStrike" spc="-1" dirty="0">
                <a:solidFill>
                  <a:srgbClr val="000000"/>
                </a:solidFill>
                <a:latin typeface="Source Sans Pro"/>
              </a:rPr>
              <a:t>lot of fundamental questions need to be well </a:t>
            </a:r>
            <a:r>
              <a:rPr lang="en-US" sz="1700" b="0" strike="noStrike" spc="-1" dirty="0" smtClean="0">
                <a:solidFill>
                  <a:srgbClr val="000000"/>
                </a:solidFill>
                <a:latin typeface="Source Sans Pro"/>
              </a:rPr>
              <a:t>answered</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Exploit </a:t>
            </a:r>
            <a:r>
              <a:rPr lang="en-US" sz="1700" b="0" strike="noStrike" spc="-1" dirty="0">
                <a:solidFill>
                  <a:srgbClr val="000000"/>
                </a:solidFill>
                <a:latin typeface="Source Sans Pro"/>
              </a:rPr>
              <a:t>the </a:t>
            </a:r>
            <a:r>
              <a:rPr lang="en-US" sz="1700" b="0" strike="noStrike" spc="-1" dirty="0" err="1">
                <a:solidFill>
                  <a:srgbClr val="000000"/>
                </a:solidFill>
                <a:latin typeface="Source Sans Pro"/>
              </a:rPr>
              <a:t>vulnerabilites</a:t>
            </a:r>
            <a:r>
              <a:rPr lang="en-US" sz="1700" b="0" strike="noStrike" spc="-1" dirty="0">
                <a:solidFill>
                  <a:srgbClr val="000000"/>
                </a:solidFill>
                <a:latin typeface="Source Sans Pro"/>
              </a:rPr>
              <a:t> of Neural </a:t>
            </a:r>
            <a:r>
              <a:rPr lang="en-US" sz="1700" b="0" strike="noStrike" spc="-1" dirty="0" smtClean="0">
                <a:solidFill>
                  <a:srgbClr val="000000"/>
                </a:solidFill>
                <a:latin typeface="Source Sans Pro"/>
              </a:rPr>
              <a:t>Networks</a:t>
            </a:r>
          </a:p>
          <a:p>
            <a:pPr marL="457200" indent="-228600" algn="just">
              <a:lnSpc>
                <a:spcPct val="150000"/>
              </a:lnSpc>
              <a:buClr>
                <a:srgbClr val="000000"/>
              </a:buClr>
              <a:buSzPct val="45000"/>
              <a:buFont typeface="Wingdings" charset="2"/>
              <a:buChar char=""/>
            </a:pPr>
            <a:r>
              <a:rPr lang="en-US" sz="1700" b="0" strike="noStrike" spc="-1" dirty="0" smtClean="0">
                <a:solidFill>
                  <a:srgbClr val="000000"/>
                </a:solidFill>
                <a:latin typeface="Source Sans Pro"/>
              </a:rPr>
              <a:t>Exploit </a:t>
            </a:r>
            <a:r>
              <a:rPr lang="en-US" sz="1700" b="0" strike="noStrike" spc="-1" dirty="0">
                <a:solidFill>
                  <a:srgbClr val="000000"/>
                </a:solidFill>
                <a:latin typeface="Source Sans Pro"/>
              </a:rPr>
              <a:t>the robustness of Adversarial Examples</a:t>
            </a:r>
          </a:p>
        </p:txBody>
      </p:sp>
      <p:sp>
        <p:nvSpPr>
          <p:cNvPr id="5"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Conclusions</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2"/>
          <p:cNvSpPr txBox="1"/>
          <p:nvPr/>
        </p:nvSpPr>
        <p:spPr>
          <a:xfrm>
            <a:off x="1598612" y="1688825"/>
            <a:ext cx="12122341" cy="4711975"/>
          </a:xfrm>
          <a:prstGeom prst="rect">
            <a:avLst/>
          </a:prstGeom>
          <a:noFill/>
          <a:ln>
            <a:noFill/>
          </a:ln>
        </p:spPr>
        <p:txBody>
          <a:bodyPr lIns="0" tIns="0" rIns="0" bIns="0"/>
          <a:lstStyle/>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Universal adversarial perturbations (</a:t>
            </a:r>
            <a:r>
              <a:rPr lang="en-US" sz="1700" b="0" strike="noStrike" spc="-1" dirty="0" err="1">
                <a:solidFill>
                  <a:srgbClr val="000000"/>
                </a:solidFill>
                <a:latin typeface="Source Sans Pro"/>
              </a:rPr>
              <a:t>Moosavi-Dezfooli</a:t>
            </a:r>
            <a:r>
              <a:rPr lang="en-US" sz="1700" b="0" strike="noStrike" spc="-1" dirty="0">
                <a:solidFill>
                  <a:srgbClr val="000000"/>
                </a:solidFill>
                <a:latin typeface="Source Sans Pro"/>
              </a:rPr>
              <a:t> et al, 2016)</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Adversarial Machine Learning at Scale (</a:t>
            </a:r>
            <a:r>
              <a:rPr lang="en-US" sz="1700" b="0" strike="noStrike" spc="-1" dirty="0" err="1">
                <a:solidFill>
                  <a:srgbClr val="000000"/>
                </a:solidFill>
                <a:latin typeface="Source Sans Pro"/>
              </a:rPr>
              <a:t>Alexey</a:t>
            </a:r>
            <a:r>
              <a:rPr lang="en-US" sz="1700" b="0" strike="noStrike" spc="-1" dirty="0">
                <a:solidFill>
                  <a:srgbClr val="000000"/>
                </a:solidFill>
                <a:latin typeface="Source Sans Pro"/>
              </a:rPr>
              <a:t> </a:t>
            </a:r>
            <a:r>
              <a:rPr lang="en-US" sz="1700" b="0" strike="noStrike" spc="-1" dirty="0" err="1">
                <a:solidFill>
                  <a:srgbClr val="000000"/>
                </a:solidFill>
                <a:latin typeface="Source Sans Pro"/>
              </a:rPr>
              <a:t>Kurakin</a:t>
            </a:r>
            <a:r>
              <a:rPr lang="en-US" sz="1700" b="0" strike="noStrike" spc="-1" dirty="0">
                <a:solidFill>
                  <a:srgbClr val="000000"/>
                </a:solidFill>
                <a:latin typeface="Source Sans Pro"/>
              </a:rPr>
              <a:t> et al, 2016)</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Synthesizing Robust Adversarial Examples (</a:t>
            </a:r>
            <a:r>
              <a:rPr lang="en-US" sz="1700" b="0" strike="noStrike" spc="-1" dirty="0" err="1">
                <a:solidFill>
                  <a:srgbClr val="000000"/>
                </a:solidFill>
                <a:latin typeface="Source Sans Pro"/>
              </a:rPr>
              <a:t>Anish</a:t>
            </a:r>
            <a:r>
              <a:rPr lang="en-US" sz="1700" b="0" strike="noStrike" spc="-1" dirty="0">
                <a:solidFill>
                  <a:srgbClr val="000000"/>
                </a:solidFill>
                <a:latin typeface="Source Sans Pro"/>
              </a:rPr>
              <a:t> </a:t>
            </a:r>
            <a:r>
              <a:rPr lang="en-US" sz="1700" b="0" strike="noStrike" spc="-1" dirty="0" err="1">
                <a:solidFill>
                  <a:srgbClr val="000000"/>
                </a:solidFill>
                <a:latin typeface="Source Sans Pro"/>
              </a:rPr>
              <a:t>Athalye</a:t>
            </a:r>
            <a:r>
              <a:rPr lang="en-US" sz="1700" b="0" strike="noStrike" spc="-1" dirty="0">
                <a:solidFill>
                  <a:srgbClr val="000000"/>
                </a:solidFill>
                <a:latin typeface="Source Sans Pro"/>
              </a:rPr>
              <a:t> et al, 2017)</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Delving into Transferable Adversarial Examples and Black-box Attacks (</a:t>
            </a:r>
            <a:r>
              <a:rPr lang="en-US" sz="1700" b="0" strike="noStrike" spc="-1" dirty="0" err="1">
                <a:solidFill>
                  <a:srgbClr val="000000"/>
                </a:solidFill>
                <a:latin typeface="Source Sans Pro"/>
              </a:rPr>
              <a:t>Yanpei</a:t>
            </a:r>
            <a:r>
              <a:rPr lang="en-US" sz="1700" b="0" strike="noStrike" spc="-1" dirty="0">
                <a:solidFill>
                  <a:srgbClr val="000000"/>
                </a:solidFill>
                <a:latin typeface="Source Sans Pro"/>
              </a:rPr>
              <a:t> Liu et al, 2017)</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Adversarial Examples Are Not Easily Detected: Bypassing Detection Methods (</a:t>
            </a:r>
            <a:r>
              <a:rPr lang="en-US" sz="1700" b="0" strike="noStrike" spc="-1" dirty="0" err="1">
                <a:solidFill>
                  <a:srgbClr val="000000"/>
                </a:solidFill>
                <a:latin typeface="Source Sans Pro"/>
              </a:rPr>
              <a:t>Carlini</a:t>
            </a:r>
            <a:r>
              <a:rPr lang="en-US" sz="1700" b="0" strike="noStrike" spc="-1" dirty="0">
                <a:solidFill>
                  <a:srgbClr val="000000"/>
                </a:solidFill>
                <a:latin typeface="Source Sans Pro"/>
              </a:rPr>
              <a:t> et al, 2017)</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Adversarial vulnerability for any classifier (</a:t>
            </a:r>
            <a:r>
              <a:rPr lang="en-US" sz="1700" b="0" strike="noStrike" spc="-1" dirty="0" err="1">
                <a:solidFill>
                  <a:srgbClr val="000000"/>
                </a:solidFill>
                <a:latin typeface="Source Sans Pro"/>
              </a:rPr>
              <a:t>Alhussein</a:t>
            </a:r>
            <a:r>
              <a:rPr lang="en-US" sz="1700" b="0" strike="noStrike" spc="-1" dirty="0">
                <a:solidFill>
                  <a:srgbClr val="000000"/>
                </a:solidFill>
                <a:latin typeface="Source Sans Pro"/>
              </a:rPr>
              <a:t> </a:t>
            </a:r>
            <a:r>
              <a:rPr lang="en-US" sz="1700" b="0" strike="noStrike" spc="-1" dirty="0" err="1">
                <a:solidFill>
                  <a:srgbClr val="000000"/>
                </a:solidFill>
                <a:latin typeface="Source Sans Pro"/>
              </a:rPr>
              <a:t>Fawzi</a:t>
            </a:r>
            <a:r>
              <a:rPr lang="en-US" sz="1700" b="0" strike="noStrike" spc="-1" dirty="0">
                <a:solidFill>
                  <a:srgbClr val="000000"/>
                </a:solidFill>
                <a:latin typeface="Source Sans Pro"/>
              </a:rPr>
              <a:t> et al, 2018)</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Adversarial Attacks and </a:t>
            </a:r>
            <a:r>
              <a:rPr lang="en-US" sz="1700" b="0" strike="noStrike" spc="-1" dirty="0" err="1">
                <a:solidFill>
                  <a:srgbClr val="000000"/>
                </a:solidFill>
                <a:latin typeface="Source Sans Pro"/>
              </a:rPr>
              <a:t>Defences</a:t>
            </a:r>
            <a:r>
              <a:rPr lang="en-US" sz="1700" b="0" strike="noStrike" spc="-1" dirty="0">
                <a:solidFill>
                  <a:srgbClr val="000000"/>
                </a:solidFill>
                <a:latin typeface="Source Sans Pro"/>
              </a:rPr>
              <a:t> Competition (</a:t>
            </a:r>
            <a:r>
              <a:rPr lang="en-US" sz="1700" b="0" strike="noStrike" spc="-1" dirty="0" err="1">
                <a:solidFill>
                  <a:srgbClr val="000000"/>
                </a:solidFill>
                <a:latin typeface="Source Sans Pro"/>
              </a:rPr>
              <a:t>Alexey</a:t>
            </a:r>
            <a:r>
              <a:rPr lang="en-US" sz="1700" b="0" strike="noStrike" spc="-1" dirty="0">
                <a:solidFill>
                  <a:srgbClr val="000000"/>
                </a:solidFill>
                <a:latin typeface="Source Sans Pro"/>
              </a:rPr>
              <a:t> </a:t>
            </a:r>
            <a:r>
              <a:rPr lang="en-US" sz="1700" b="0" strike="noStrike" spc="-1" dirty="0" err="1">
                <a:solidFill>
                  <a:srgbClr val="000000"/>
                </a:solidFill>
                <a:latin typeface="Source Sans Pro"/>
              </a:rPr>
              <a:t>Kurakin</a:t>
            </a:r>
            <a:r>
              <a:rPr lang="en-US" sz="1700" b="0" strike="noStrike" spc="-1" dirty="0">
                <a:solidFill>
                  <a:srgbClr val="000000"/>
                </a:solidFill>
                <a:latin typeface="Source Sans Pro"/>
              </a:rPr>
              <a:t> et al, 2018)</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Adversarial </a:t>
            </a:r>
            <a:r>
              <a:rPr lang="en-US" sz="1700" b="0" strike="noStrike" spc="-1" dirty="0" err="1">
                <a:solidFill>
                  <a:srgbClr val="000000"/>
                </a:solidFill>
                <a:latin typeface="Source Sans Pro"/>
              </a:rPr>
              <a:t>Logit</a:t>
            </a:r>
            <a:r>
              <a:rPr lang="en-US" sz="1700" b="0" strike="noStrike" spc="-1" dirty="0">
                <a:solidFill>
                  <a:srgbClr val="000000"/>
                </a:solidFill>
                <a:latin typeface="Source Sans Pro"/>
              </a:rPr>
              <a:t> Pairing (</a:t>
            </a:r>
            <a:r>
              <a:rPr lang="en-US" sz="1700" b="0" strike="noStrike" spc="-1" dirty="0" err="1">
                <a:solidFill>
                  <a:srgbClr val="000000"/>
                </a:solidFill>
                <a:latin typeface="Source Sans Pro"/>
              </a:rPr>
              <a:t>Harini</a:t>
            </a:r>
            <a:r>
              <a:rPr lang="en-US" sz="1700" b="0" strike="noStrike" spc="-1" dirty="0">
                <a:solidFill>
                  <a:srgbClr val="000000"/>
                </a:solidFill>
                <a:latin typeface="Source Sans Pro"/>
              </a:rPr>
              <a:t> </a:t>
            </a:r>
            <a:r>
              <a:rPr lang="en-US" sz="1700" b="0" strike="noStrike" spc="-1" dirty="0" err="1">
                <a:solidFill>
                  <a:srgbClr val="000000"/>
                </a:solidFill>
                <a:latin typeface="Source Sans Pro"/>
              </a:rPr>
              <a:t>Kannan</a:t>
            </a:r>
            <a:r>
              <a:rPr lang="en-US" sz="1700" b="0" strike="noStrike" spc="-1" dirty="0">
                <a:solidFill>
                  <a:srgbClr val="000000"/>
                </a:solidFill>
                <a:latin typeface="Source Sans Pro"/>
              </a:rPr>
              <a:t> et al, 2018)</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Evolutionary Generative Adversarial Networks (</a:t>
            </a:r>
            <a:r>
              <a:rPr lang="en-US" sz="1700" b="0" strike="noStrike" spc="-1" dirty="0" err="1">
                <a:solidFill>
                  <a:srgbClr val="000000"/>
                </a:solidFill>
                <a:latin typeface="Source Sans Pro"/>
              </a:rPr>
              <a:t>Chaoyue</a:t>
            </a:r>
            <a:r>
              <a:rPr lang="en-US" sz="1700" b="0" strike="noStrike" spc="-1" dirty="0">
                <a:solidFill>
                  <a:srgbClr val="000000"/>
                </a:solidFill>
                <a:latin typeface="Source Sans Pro"/>
              </a:rPr>
              <a:t> Wang et al, 2018)</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Generating Adversarial Examples with Adversarial Networks (</a:t>
            </a:r>
            <a:r>
              <a:rPr lang="en-US" sz="1700" b="0" strike="noStrike" spc="-1" dirty="0" err="1">
                <a:solidFill>
                  <a:srgbClr val="000000"/>
                </a:solidFill>
                <a:latin typeface="Source Sans Pro"/>
              </a:rPr>
              <a:t>Chaowei</a:t>
            </a:r>
            <a:r>
              <a:rPr lang="en-US" sz="1700" b="0" strike="noStrike" spc="-1" dirty="0">
                <a:solidFill>
                  <a:srgbClr val="000000"/>
                </a:solidFill>
                <a:latin typeface="Source Sans Pro"/>
              </a:rPr>
              <a:t> Xiao et al, 2018)</a:t>
            </a:r>
          </a:p>
          <a:p>
            <a:pPr marL="457200" indent="-228600">
              <a:spcAft>
                <a:spcPts val="567"/>
              </a:spcAft>
              <a:buClr>
                <a:srgbClr val="000000"/>
              </a:buClr>
              <a:buSzPct val="45000"/>
              <a:buFont typeface="Wingdings" charset="2"/>
              <a:buChar char=""/>
            </a:pPr>
            <a:r>
              <a:rPr lang="en-US" sz="1700" b="0" strike="noStrike" spc="-1" dirty="0">
                <a:solidFill>
                  <a:srgbClr val="000000"/>
                </a:solidFill>
                <a:latin typeface="Source Sans Pro"/>
              </a:rPr>
              <a:t>Robust Conditional Generative Adversarial Networks (</a:t>
            </a:r>
            <a:r>
              <a:rPr lang="en-US" sz="1700" b="0" strike="noStrike" spc="-1" dirty="0" err="1">
                <a:solidFill>
                  <a:srgbClr val="000000"/>
                </a:solidFill>
                <a:latin typeface="Source Sans Pro"/>
              </a:rPr>
              <a:t>Grigorios</a:t>
            </a:r>
            <a:r>
              <a:rPr lang="en-US" sz="1700" b="0" strike="noStrike" spc="-1" dirty="0">
                <a:solidFill>
                  <a:srgbClr val="000000"/>
                </a:solidFill>
                <a:latin typeface="Source Sans Pro"/>
              </a:rPr>
              <a:t> G. </a:t>
            </a:r>
            <a:r>
              <a:rPr lang="en-US" sz="1700" b="0" strike="noStrike" spc="-1" dirty="0" err="1">
                <a:solidFill>
                  <a:srgbClr val="000000"/>
                </a:solidFill>
                <a:latin typeface="Source Sans Pro"/>
              </a:rPr>
              <a:t>Chrysos</a:t>
            </a:r>
            <a:r>
              <a:rPr lang="en-US" sz="1700" b="0" strike="noStrike" spc="-1" dirty="0">
                <a:solidFill>
                  <a:srgbClr val="000000"/>
                </a:solidFill>
                <a:latin typeface="Source Sans Pro"/>
              </a:rPr>
              <a:t> et al, 2018)</a:t>
            </a:r>
          </a:p>
        </p:txBody>
      </p:sp>
      <p:sp>
        <p:nvSpPr>
          <p:cNvPr id="4" name="TextShape 1"/>
          <p:cNvSpPr txBox="1"/>
          <p:nvPr/>
        </p:nvSpPr>
        <p:spPr>
          <a:xfrm>
            <a:off x="1370012" y="0"/>
            <a:ext cx="10818813" cy="1063362"/>
          </a:xfrm>
          <a:prstGeom prst="rect">
            <a:avLst/>
          </a:prstGeom>
          <a:noFill/>
          <a:ln>
            <a:noFill/>
          </a:ln>
        </p:spPr>
        <p:txBody>
          <a:bodyPr lIns="0" tIns="0" rIns="0" bIns="0" anchor="ctr"/>
          <a:lstStyle/>
          <a:p>
            <a:r>
              <a:rPr lang="en-US" sz="3200" spc="-1" dirty="0" smtClean="0">
                <a:latin typeface="Source Sans Pro"/>
              </a:rPr>
              <a:t>Recent Research</a:t>
            </a:r>
          </a:p>
          <a:p>
            <a:r>
              <a:rPr lang="en-US" sz="2400" spc="-1" dirty="0" smtClean="0">
                <a:solidFill>
                  <a:srgbClr val="3399FF"/>
                </a:solidFill>
                <a:latin typeface="Source Sans Pro"/>
              </a:rPr>
              <a:t>Adversarial Examples - GANs</a:t>
            </a:r>
            <a:endParaRPr lang="en-US" sz="2400" spc="-1" dirty="0">
              <a:solidFill>
                <a:srgbClr val="3399FF"/>
              </a:solidFill>
              <a:latin typeface="Source Sans Pro"/>
            </a:endParaRP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1217612" y="350809"/>
            <a:ext cx="7315200" cy="868391"/>
          </a:xfrm>
          <a:prstGeom prst="rect">
            <a:avLst/>
          </a:prstGeom>
          <a:noFill/>
          <a:ln>
            <a:noFill/>
          </a:ln>
        </p:spPr>
        <p:txBody>
          <a:bodyPr lIns="0" tIns="0" rIns="0" bIns="0" anchor="ctr"/>
          <a:lstStyle/>
          <a:p>
            <a:pPr algn="ctr"/>
            <a:r>
              <a:rPr lang="en-US" sz="3000" b="0" strike="noStrike" spc="-1" dirty="0">
                <a:solidFill>
                  <a:srgbClr val="3399FF"/>
                </a:solidFill>
                <a:latin typeface="Source Sans Pro"/>
              </a:rPr>
              <a:t>Thank you a lot and have a nice day!</a:t>
            </a:r>
          </a:p>
        </p:txBody>
      </p:sp>
      <p:sp>
        <p:nvSpPr>
          <p:cNvPr id="6" name="5 - Θέση αριθμού διαφάνειας"/>
          <p:cNvSpPr>
            <a:spLocks noGrp="1"/>
          </p:cNvSpPr>
          <p:nvPr>
            <p:ph type="sldNum" sz="quarter" idx="4"/>
          </p:nvPr>
        </p:nvSpPr>
        <p:spPr/>
        <p:txBody>
          <a:bodyPr/>
          <a:lstStyle/>
          <a:p>
            <a:fld id="{166879D8-F734-F240-8A02-9FE18ACCE031}" type="slidenum">
              <a:rPr lang="en-US" smtClean="0"/>
              <a:pPr/>
              <a:t>79</a:t>
            </a:fld>
            <a:endParaRPr lang="en-US" dirty="0"/>
          </a:p>
        </p:txBody>
      </p:sp>
      <p:pic>
        <p:nvPicPr>
          <p:cNvPr id="8195" name="Picture 3"/>
          <p:cNvPicPr>
            <a:picLocks noChangeAspect="1" noChangeArrowheads="1"/>
          </p:cNvPicPr>
          <p:nvPr/>
        </p:nvPicPr>
        <p:blipFill>
          <a:blip r:embed="rId2"/>
          <a:srcRect/>
          <a:stretch>
            <a:fillRect/>
          </a:stretch>
        </p:blipFill>
        <p:spPr bwMode="auto">
          <a:xfrm>
            <a:off x="2513012" y="1524000"/>
            <a:ext cx="7315200" cy="4577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6399211" y="5134974"/>
            <a:ext cx="4038601" cy="351426"/>
          </a:xfrm>
          <a:prstGeom prst="rect">
            <a:avLst/>
          </a:prstGeom>
          <a:noFill/>
          <a:ln>
            <a:noFill/>
          </a:ln>
        </p:spPr>
        <p:txBody>
          <a:bodyPr lIns="0" tIns="0" rIns="0" bIns="0"/>
          <a:lstStyle/>
          <a:p>
            <a:pPr marL="432000" indent="-324000" algn="ctr">
              <a:spcAft>
                <a:spcPts val="567"/>
              </a:spcAft>
              <a:buClr>
                <a:srgbClr val="000000"/>
              </a:buClr>
              <a:buSzPct val="45000"/>
            </a:pPr>
            <a:r>
              <a:rPr lang="en-US" sz="2200" b="0" strike="noStrike" spc="-1" dirty="0" smtClean="0">
                <a:solidFill>
                  <a:srgbClr val="000000"/>
                </a:solidFill>
                <a:latin typeface="Source Sans Pro"/>
              </a:rPr>
              <a:t>Visual </a:t>
            </a:r>
            <a:r>
              <a:rPr lang="en-US" sz="2200" b="0" strike="noStrike" spc="-1" dirty="0">
                <a:solidFill>
                  <a:srgbClr val="000000"/>
                </a:solidFill>
                <a:latin typeface="Source Sans Pro"/>
              </a:rPr>
              <a:t>Turing Test</a:t>
            </a:r>
          </a:p>
        </p:txBody>
      </p:sp>
      <p:pic>
        <p:nvPicPr>
          <p:cNvPr id="6" name="5 - Εικόνα"/>
          <p:cNvPicPr/>
          <p:nvPr/>
        </p:nvPicPr>
        <p:blipFill>
          <a:blip r:embed="rId2"/>
          <a:stretch/>
        </p:blipFill>
        <p:spPr>
          <a:xfrm>
            <a:off x="1677380" y="1219200"/>
            <a:ext cx="4264632" cy="4698437"/>
          </a:xfrm>
          <a:prstGeom prst="rect">
            <a:avLst/>
          </a:prstGeom>
          <a:ln w="21600">
            <a:noFill/>
          </a:ln>
        </p:spPr>
      </p:pic>
      <p:pic>
        <p:nvPicPr>
          <p:cNvPr id="7" name="6 - Εικόνα"/>
          <p:cNvPicPr/>
          <p:nvPr/>
        </p:nvPicPr>
        <p:blipFill>
          <a:blip r:embed="rId3"/>
          <a:stretch/>
        </p:blipFill>
        <p:spPr>
          <a:xfrm>
            <a:off x="6331892" y="1981200"/>
            <a:ext cx="4182120" cy="2639880"/>
          </a:xfrm>
          <a:prstGeom prst="rect">
            <a:avLst/>
          </a:prstGeom>
          <a:ln w="21600">
            <a:noFill/>
          </a:ln>
        </p:spPr>
      </p:pic>
      <p:sp>
        <p:nvSpPr>
          <p:cNvPr id="8"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Computer Vision and its future goal</a:t>
            </a:r>
          </a:p>
        </p:txBody>
      </p:sp>
      <p:sp>
        <p:nvSpPr>
          <p:cNvPr id="10" name="9 - Θέση αριθμού διαφάνειας"/>
          <p:cNvSpPr>
            <a:spLocks noGrp="1"/>
          </p:cNvSpPr>
          <p:nvPr>
            <p:ph type="sldNum" sz="quarter" idx="4"/>
          </p:nvPr>
        </p:nvSpPr>
        <p:spPr/>
        <p:txBody>
          <a:bodyPr/>
          <a:lstStyle/>
          <a:p>
            <a:fld id="{166879D8-F734-F240-8A02-9FE18ACCE031}" type="slidenum">
              <a:rPr lang="en-US" smtClean="0"/>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p:cNvPicPr>
            <a:picLocks noChangeAspect="1"/>
          </p:cNvPicPr>
          <p:nvPr/>
        </p:nvPicPr>
        <p:blipFill>
          <a:blip r:embed="rId2"/>
          <a:stretch/>
        </p:blipFill>
        <p:spPr>
          <a:xfrm>
            <a:off x="2071052" y="2134784"/>
            <a:ext cx="5394960" cy="3885016"/>
          </a:xfrm>
          <a:prstGeom prst="rect">
            <a:avLst/>
          </a:prstGeom>
          <a:ln w="21600">
            <a:noFill/>
          </a:ln>
        </p:spPr>
      </p:pic>
      <p:sp>
        <p:nvSpPr>
          <p:cNvPr id="6" name="TextShape 1"/>
          <p:cNvSpPr txBox="1"/>
          <p:nvPr/>
        </p:nvSpPr>
        <p:spPr>
          <a:xfrm>
            <a:off x="1370012" y="0"/>
            <a:ext cx="10818813" cy="1063362"/>
          </a:xfrm>
          <a:prstGeom prst="rect">
            <a:avLst/>
          </a:prstGeom>
          <a:noFill/>
          <a:ln>
            <a:noFill/>
          </a:ln>
        </p:spPr>
        <p:txBody>
          <a:bodyPr lIns="0" tIns="0" rIns="0" bIns="0" anchor="ctr"/>
          <a:lstStyle/>
          <a:p>
            <a:r>
              <a:rPr lang="en-US" sz="3200" strike="noStrike" spc="-1" dirty="0" smtClean="0">
                <a:latin typeface="Source Sans Pro"/>
              </a:rPr>
              <a:t>Introduction</a:t>
            </a:r>
          </a:p>
          <a:p>
            <a:r>
              <a:rPr lang="en-US" sz="2400" spc="-1" dirty="0" smtClean="0">
                <a:solidFill>
                  <a:srgbClr val="3399FF"/>
                </a:solidFill>
                <a:latin typeface="Source Sans Pro"/>
              </a:rPr>
              <a:t>State-of-the-art Computer Vision</a:t>
            </a:r>
          </a:p>
        </p:txBody>
      </p:sp>
      <p:sp>
        <p:nvSpPr>
          <p:cNvPr id="7" name="TextShape 3"/>
          <p:cNvSpPr txBox="1"/>
          <p:nvPr/>
        </p:nvSpPr>
        <p:spPr>
          <a:xfrm>
            <a:off x="1550987" y="1420885"/>
            <a:ext cx="7134226" cy="941315"/>
          </a:xfrm>
          <a:prstGeom prst="rect">
            <a:avLst/>
          </a:prstGeom>
          <a:noFill/>
          <a:ln>
            <a:noFill/>
          </a:ln>
        </p:spPr>
        <p:txBody>
          <a:bodyPr lIns="0" tIns="0" rIns="0" bIns="0"/>
          <a:lstStyle/>
          <a:p>
            <a:r>
              <a:rPr lang="en-US" sz="2000" spc="-1" dirty="0" err="1" smtClean="0">
                <a:solidFill>
                  <a:srgbClr val="000000"/>
                </a:solidFill>
                <a:latin typeface="Source Sans Pro"/>
              </a:rPr>
              <a:t>ImageNet</a:t>
            </a:r>
            <a:r>
              <a:rPr lang="en-US" sz="2000" spc="-1" dirty="0" smtClean="0">
                <a:solidFill>
                  <a:srgbClr val="000000"/>
                </a:solidFill>
                <a:latin typeface="Source Sans Pro"/>
              </a:rPr>
              <a:t> Large Scale Visual Recognition Challenge (ILSVRC)</a:t>
            </a:r>
            <a:endParaRPr lang="en-US" sz="2000" spc="-1" dirty="0">
              <a:solidFill>
                <a:srgbClr val="000000"/>
              </a:solidFill>
              <a:latin typeface="Source Sans Pro"/>
            </a:endParaRPr>
          </a:p>
        </p:txBody>
      </p:sp>
      <p:sp>
        <p:nvSpPr>
          <p:cNvPr id="9" name="8 - Θέση αριθμού διαφάνειας"/>
          <p:cNvSpPr>
            <a:spLocks noGrp="1"/>
          </p:cNvSpPr>
          <p:nvPr>
            <p:ph type="sldNum" sz="quarter" idx="4"/>
          </p:nvPr>
        </p:nvSpPr>
        <p:spPr/>
        <p:txBody>
          <a:bodyPr/>
          <a:lstStyle/>
          <a:p>
            <a:fld id="{166879D8-F734-F240-8A02-9FE18ACCE031}" type="slidenum">
              <a:rPr lang="en-US" smtClean="0"/>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Xinxinli Blue Curves</Template>
  <TotalTime>2303</TotalTime>
  <Words>3211</Words>
  <Application>LibreOffice/6.0.6.2$Linux_X86_64 LibreOffice_project/0c292870b25a325b5ed35f6b45599d2ea4458e77</Application>
  <PresentationFormat>Προσαρμογή</PresentationFormat>
  <Paragraphs>500</Paragraphs>
  <Slides>79</Slides>
  <Notes>1</Notes>
  <HiddenSlides>0</HiddenSlides>
  <MMClips>0</MMClips>
  <ScaleCrop>false</ScaleCrop>
  <HeadingPairs>
    <vt:vector size="4" baseType="variant">
      <vt:variant>
        <vt:lpstr>Θέμα</vt:lpstr>
      </vt:variant>
      <vt:variant>
        <vt:i4>2</vt:i4>
      </vt:variant>
      <vt:variant>
        <vt:lpstr>Τίτλοι διαφανειών</vt:lpstr>
      </vt:variant>
      <vt:variant>
        <vt:i4>79</vt:i4>
      </vt:variant>
    </vt:vector>
  </HeadingPairs>
  <TitlesOfParts>
    <vt:vector size="81" baseType="lpstr">
      <vt:lpstr>Office Theme</vt:lpstr>
      <vt:lpstr>Office Theme</vt:lpstr>
      <vt:lpstr>Διαφάνεια 1</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lpstr>Διαφάνεια 11</vt:lpstr>
      <vt:lpstr>Διαφάνεια 12</vt:lpstr>
      <vt:lpstr>Διαφάνεια 13</vt:lpstr>
      <vt:lpstr>Διαφάνεια 14</vt:lpstr>
      <vt:lpstr>Διαφάνεια 15</vt:lpstr>
      <vt:lpstr>Διαφάνεια 16</vt:lpstr>
      <vt:lpstr>Διαφάνεια 17</vt:lpstr>
      <vt:lpstr>Διαφάνεια 18</vt:lpstr>
      <vt:lpstr>Διαφάνεια 19</vt:lpstr>
      <vt:lpstr>Διαφάνεια 20</vt:lpstr>
      <vt:lpstr>Διαφάνεια 21</vt:lpstr>
      <vt:lpstr>Διαφάνεια 22</vt:lpstr>
      <vt:lpstr>Διαφάνεια 23</vt:lpstr>
      <vt:lpstr>Διαφάνεια 24</vt:lpstr>
      <vt:lpstr>Διαφάνεια 25</vt:lpstr>
      <vt:lpstr>Διαφάνεια 26</vt:lpstr>
      <vt:lpstr>Διαφάνεια 27</vt:lpstr>
      <vt:lpstr>Διαφάνεια 28</vt:lpstr>
      <vt:lpstr>Διαφάνεια 29</vt:lpstr>
      <vt:lpstr>Διαφάνεια 30</vt:lpstr>
      <vt:lpstr>Διαφάνεια 31</vt:lpstr>
      <vt:lpstr>Διαφάνεια 32</vt:lpstr>
      <vt:lpstr>Διαφάνεια 33</vt:lpstr>
      <vt:lpstr>Διαφάνεια 34</vt:lpstr>
      <vt:lpstr>Διαφάνεια 35</vt:lpstr>
      <vt:lpstr>Διαφάνεια 36</vt:lpstr>
      <vt:lpstr>Διαφάνεια 37</vt:lpstr>
      <vt:lpstr>Διαφάνεια 38</vt:lpstr>
      <vt:lpstr>Διαφάνεια 39</vt:lpstr>
      <vt:lpstr>Διαφάνεια 40</vt:lpstr>
      <vt:lpstr>Διαφάνεια 41</vt:lpstr>
      <vt:lpstr>Διαφάνεια 42</vt:lpstr>
      <vt:lpstr>Διαφάνεια 43</vt:lpstr>
      <vt:lpstr>Διαφάνεια 44</vt:lpstr>
      <vt:lpstr>Διαφάνεια 45</vt:lpstr>
      <vt:lpstr>Διαφάνεια 46</vt:lpstr>
      <vt:lpstr>Διαφάνεια 47</vt:lpstr>
      <vt:lpstr>Διαφάνεια 48</vt:lpstr>
      <vt:lpstr>Διαφάνεια 49</vt:lpstr>
      <vt:lpstr>Διαφάνεια 50</vt:lpstr>
      <vt:lpstr>Διαφάνεια 51</vt:lpstr>
      <vt:lpstr>Διαφάνεια 52</vt:lpstr>
      <vt:lpstr>Διαφάνεια 53</vt:lpstr>
      <vt:lpstr>Διαφάνεια 54</vt:lpstr>
      <vt:lpstr>Διαφάνεια 55</vt:lpstr>
      <vt:lpstr>Διαφάνεια 56</vt:lpstr>
      <vt:lpstr>Διαφάνεια 57</vt:lpstr>
      <vt:lpstr>Διαφάνεια 58</vt:lpstr>
      <vt:lpstr>Διαφάνεια 59</vt:lpstr>
      <vt:lpstr>Διαφάνεια 60</vt:lpstr>
      <vt:lpstr>Διαφάνεια 61</vt:lpstr>
      <vt:lpstr>Διαφάνεια 62</vt:lpstr>
      <vt:lpstr>Διαφάνεια 63</vt:lpstr>
      <vt:lpstr>Διαφάνεια 64</vt:lpstr>
      <vt:lpstr>Διαφάνεια 65</vt:lpstr>
      <vt:lpstr>Διαφάνεια 66</vt:lpstr>
      <vt:lpstr>Διαφάνεια 67</vt:lpstr>
      <vt:lpstr>Διαφάνεια 68</vt:lpstr>
      <vt:lpstr>Διαφάνεια 69</vt:lpstr>
      <vt:lpstr>Διαφάνεια 70</vt:lpstr>
      <vt:lpstr>Διαφάνεια 71</vt:lpstr>
      <vt:lpstr>Διαφάνεια 72</vt:lpstr>
      <vt:lpstr>Διαφάνεια 73</vt:lpstr>
      <vt:lpstr>Διαφάνεια 74</vt:lpstr>
      <vt:lpstr>Διαφάνεια 75</vt:lpstr>
      <vt:lpstr>Διαφάνεια 76</vt:lpstr>
      <vt:lpstr>Διαφάνεια 77</vt:lpstr>
      <vt:lpstr>Διαφάνεια 78</vt:lpstr>
      <vt:lpstr>Διαφάνεια 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Xinxinli Blue Curves</dc:title>
  <dc:subject>Blue Curves</dc:subject>
  <dc:creator/>
  <cp:keywords>Apache OpenOffice business</cp:keywords>
  <dc:description>Background design by Yun Chao Xu. Template implementation by Xin Li.
2012/11/1</dc:description>
  <cp:lastModifiedBy>echatzikyriakidis</cp:lastModifiedBy>
  <cp:revision>658</cp:revision>
  <dcterms:created xsi:type="dcterms:W3CDTF">2018-07-27T14:23:48Z</dcterms:created>
  <dcterms:modified xsi:type="dcterms:W3CDTF">2020-04-01T22:04:22Z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BSD (http://templates.services.openoffice.org/bsd-license)</vt:lpwstr>
  </property>
</Properties>
</file>